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10287000" cx="18288000"/>
  <p:notesSz cx="6858000" cy="9144000"/>
  <p:embeddedFontLst>
    <p:embeddedFont>
      <p:font typeface="DM Serif Display"/>
      <p:regular r:id="rId11"/>
      <p:italic r:id="rId12"/>
    </p:embeddedFont>
    <p:embeddedFont>
      <p:font typeface="Open Sans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7" roundtripDataSignature="AMtx7mhlQNyA/8LHZfzhKDWaTJZ2houK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DMSerifDisplay-regular.fntdata"/><Relationship Id="rId10" Type="http://schemas.openxmlformats.org/officeDocument/2006/relationships/slide" Target="slides/slide5.xml"/><Relationship Id="rId13" Type="http://schemas.openxmlformats.org/officeDocument/2006/relationships/font" Target="fonts/OpenSans-regular.fntdata"/><Relationship Id="rId12" Type="http://schemas.openxmlformats.org/officeDocument/2006/relationships/font" Target="fonts/DMSerifDisplay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OpenSans-italic.fntdata"/><Relationship Id="rId14" Type="http://schemas.openxmlformats.org/officeDocument/2006/relationships/font" Target="fonts/OpenSans-bold.fntdata"/><Relationship Id="rId17" Type="http://customschemas.google.com/relationships/presentationmetadata" Target="metadata"/><Relationship Id="rId16" Type="http://schemas.openxmlformats.org/officeDocument/2006/relationships/font" Target="fonts/OpenSans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8" name="Google Shape;2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2" name="Google Shape;5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19b7a0c7af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g319b7a0c7a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64" name="Google Shape;6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g3193352e091_0_4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" name="Google Shape;10;g3193352e091_0_4"/>
          <p:cNvSpPr txBox="1"/>
          <p:nvPr/>
        </p:nvSpPr>
        <p:spPr>
          <a:xfrm>
            <a:off x="1028700" y="914400"/>
            <a:ext cx="70653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en-US" sz="6000" u="none" cap="none" strike="noStrike">
                <a:solidFill>
                  <a:srgbClr val="211C5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Add your title here...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g3193352e091_0_4"/>
          <p:cNvSpPr txBox="1"/>
          <p:nvPr/>
        </p:nvSpPr>
        <p:spPr>
          <a:xfrm>
            <a:off x="1028700" y="2372955"/>
            <a:ext cx="8831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rgbClr val="545454"/>
                </a:solidFill>
                <a:latin typeface="Arial"/>
                <a:ea typeface="Arial"/>
                <a:cs typeface="Arial"/>
                <a:sym typeface="Arial"/>
              </a:rPr>
              <a:t>Add description here...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g3193352e091_0_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94575" y="9178629"/>
            <a:ext cx="2174223" cy="67945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learn.growcfo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"/>
          <p:cNvSpPr/>
          <p:nvPr/>
        </p:nvSpPr>
        <p:spPr>
          <a:xfrm>
            <a:off x="7378630" y="1013669"/>
            <a:ext cx="3530739" cy="1103356"/>
          </a:xfrm>
          <a:custGeom>
            <a:rect b="b" l="l" r="r" t="t"/>
            <a:pathLst>
              <a:path extrusionOk="0" h="1103356" w="3530739">
                <a:moveTo>
                  <a:pt x="0" y="0"/>
                </a:moveTo>
                <a:lnTo>
                  <a:pt x="3530740" y="0"/>
                </a:lnTo>
                <a:lnTo>
                  <a:pt x="3530740" y="1103356"/>
                </a:lnTo>
                <a:lnTo>
                  <a:pt x="0" y="11033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" name="Google Shape;17;p1"/>
          <p:cNvGrpSpPr/>
          <p:nvPr/>
        </p:nvGrpSpPr>
        <p:grpSpPr>
          <a:xfrm>
            <a:off x="4463834" y="2248316"/>
            <a:ext cx="10307782" cy="1490476"/>
            <a:chOff x="0" y="-192881"/>
            <a:chExt cx="13743709" cy="1987301"/>
          </a:xfrm>
        </p:grpSpPr>
        <p:grpSp>
          <p:nvGrpSpPr>
            <p:cNvPr id="18" name="Google Shape;18;p1"/>
            <p:cNvGrpSpPr/>
            <p:nvPr/>
          </p:nvGrpSpPr>
          <p:grpSpPr>
            <a:xfrm>
              <a:off x="0" y="-192881"/>
              <a:ext cx="13743709" cy="1987301"/>
              <a:chOff x="0" y="-38100"/>
              <a:chExt cx="2714807" cy="392553"/>
            </a:xfrm>
          </p:grpSpPr>
          <p:sp>
            <p:nvSpPr>
              <p:cNvPr id="19" name="Google Shape;19;p1"/>
              <p:cNvSpPr/>
              <p:nvPr/>
            </p:nvSpPr>
            <p:spPr>
              <a:xfrm>
                <a:off x="0" y="0"/>
                <a:ext cx="2714807" cy="354453"/>
              </a:xfrm>
              <a:custGeom>
                <a:rect b="b" l="l" r="r" t="t"/>
                <a:pathLst>
                  <a:path extrusionOk="0" h="354453" w="2714807">
                    <a:moveTo>
                      <a:pt x="14270" y="0"/>
                    </a:moveTo>
                    <a:lnTo>
                      <a:pt x="2700536" y="0"/>
                    </a:lnTo>
                    <a:cubicBezTo>
                      <a:pt x="2708418" y="0"/>
                      <a:pt x="2714807" y="6389"/>
                      <a:pt x="2714807" y="14270"/>
                    </a:cubicBezTo>
                    <a:lnTo>
                      <a:pt x="2714807" y="340183"/>
                    </a:lnTo>
                    <a:cubicBezTo>
                      <a:pt x="2714807" y="343968"/>
                      <a:pt x="2713303" y="347597"/>
                      <a:pt x="2710627" y="350274"/>
                    </a:cubicBezTo>
                    <a:cubicBezTo>
                      <a:pt x="2707951" y="352950"/>
                      <a:pt x="2704321" y="354453"/>
                      <a:pt x="2700536" y="354453"/>
                    </a:cubicBezTo>
                    <a:lnTo>
                      <a:pt x="14270" y="354453"/>
                    </a:lnTo>
                    <a:cubicBezTo>
                      <a:pt x="10486" y="354453"/>
                      <a:pt x="6856" y="352950"/>
                      <a:pt x="4180" y="350274"/>
                    </a:cubicBezTo>
                    <a:cubicBezTo>
                      <a:pt x="1503" y="347597"/>
                      <a:pt x="0" y="343968"/>
                      <a:pt x="0" y="340183"/>
                    </a:cubicBezTo>
                    <a:lnTo>
                      <a:pt x="0" y="14270"/>
                    </a:lnTo>
                    <a:cubicBezTo>
                      <a:pt x="0" y="10486"/>
                      <a:pt x="1503" y="6856"/>
                      <a:pt x="4180" y="4180"/>
                    </a:cubicBezTo>
                    <a:cubicBezTo>
                      <a:pt x="6856" y="1503"/>
                      <a:pt x="10486" y="0"/>
                      <a:pt x="1427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cap="sq" cmpd="sng" w="38100">
                <a:solidFill>
                  <a:srgbClr val="255853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" name="Google Shape;20;p1"/>
              <p:cNvSpPr txBox="1"/>
              <p:nvPr/>
            </p:nvSpPr>
            <p:spPr>
              <a:xfrm>
                <a:off x="0" y="-38100"/>
                <a:ext cx="2714807" cy="3925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47722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1" name="Google Shape;21;p1"/>
            <p:cNvSpPr txBox="1"/>
            <p:nvPr/>
          </p:nvSpPr>
          <p:spPr>
            <a:xfrm>
              <a:off x="786277" y="-42832"/>
              <a:ext cx="12171300" cy="1518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400"/>
                <a:buFont typeface="Arial"/>
                <a:buNone/>
              </a:pPr>
              <a:r>
                <a:rPr lang="en-US" sz="7400">
                  <a:solidFill>
                    <a:srgbClr val="255853"/>
                  </a:solidFill>
                  <a:latin typeface="DM Serif Display"/>
                  <a:ea typeface="DM Serif Display"/>
                  <a:cs typeface="DM Serif Display"/>
                  <a:sym typeface="DM Serif Display"/>
                </a:rPr>
                <a:t>Live </a:t>
              </a:r>
              <a:r>
                <a:rPr b="0" i="0" lang="en-US" sz="7400" u="none" cap="none" strike="noStrike">
                  <a:solidFill>
                    <a:srgbClr val="255853"/>
                  </a:solidFill>
                  <a:latin typeface="DM Serif Display"/>
                  <a:ea typeface="DM Serif Display"/>
                  <a:cs typeface="DM Serif Display"/>
                  <a:sym typeface="DM Serif Display"/>
                </a:rPr>
                <a:t>Boot Camp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" name="Google Shape;22;p1"/>
          <p:cNvSpPr txBox="1"/>
          <p:nvPr/>
        </p:nvSpPr>
        <p:spPr>
          <a:xfrm>
            <a:off x="2859508" y="5053566"/>
            <a:ext cx="12568982" cy="12858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0"/>
              <a:buFont typeface="Arial"/>
              <a:buNone/>
            </a:pPr>
            <a:r>
              <a:rPr b="0" i="0" lang="en-US" sz="7500" u="none" cap="none" strike="noStrike">
                <a:solidFill>
                  <a:srgbClr val="3B8967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Add your title here...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"/>
          <p:cNvSpPr txBox="1"/>
          <p:nvPr/>
        </p:nvSpPr>
        <p:spPr>
          <a:xfrm>
            <a:off x="4728418" y="7252353"/>
            <a:ext cx="8831163" cy="771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b="1" i="0" lang="en-US" sz="4500" u="none" cap="none" strike="noStrike">
                <a:solidFill>
                  <a:srgbClr val="211C58"/>
                </a:solidFill>
                <a:latin typeface="Arial"/>
                <a:ea typeface="Arial"/>
                <a:cs typeface="Arial"/>
                <a:sym typeface="Arial"/>
              </a:rPr>
              <a:t>Speaker Name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1"/>
          <p:cNvSpPr txBox="1"/>
          <p:nvPr/>
        </p:nvSpPr>
        <p:spPr>
          <a:xfrm>
            <a:off x="4728418" y="8122591"/>
            <a:ext cx="8831163" cy="4813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rgbClr val="211C58"/>
                </a:solidFill>
                <a:latin typeface="Arial"/>
                <a:ea typeface="Arial"/>
                <a:cs typeface="Arial"/>
                <a:sym typeface="Arial"/>
              </a:rPr>
              <a:t>GrowCFO Facilitator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"/>
          <p:cNvSpPr/>
          <p:nvPr/>
        </p:nvSpPr>
        <p:spPr>
          <a:xfrm>
            <a:off x="137775" y="9016425"/>
            <a:ext cx="3306600" cy="1041000"/>
          </a:xfrm>
          <a:prstGeom prst="rect">
            <a:avLst/>
          </a:prstGeom>
          <a:solidFill>
            <a:srgbClr val="E8F1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oogle Shape;30;p2"/>
          <p:cNvGrpSpPr/>
          <p:nvPr/>
        </p:nvGrpSpPr>
        <p:grpSpPr>
          <a:xfrm>
            <a:off x="9180394" y="407828"/>
            <a:ext cx="8642527" cy="9086210"/>
            <a:chOff x="0" y="-9525"/>
            <a:chExt cx="2603601" cy="2393076"/>
          </a:xfrm>
        </p:grpSpPr>
        <p:sp>
          <p:nvSpPr>
            <p:cNvPr id="31" name="Google Shape;31;p2"/>
            <p:cNvSpPr/>
            <p:nvPr/>
          </p:nvSpPr>
          <p:spPr>
            <a:xfrm>
              <a:off x="0" y="0"/>
              <a:ext cx="2603601" cy="2383551"/>
            </a:xfrm>
            <a:custGeom>
              <a:rect b="b" l="l" r="r" t="t"/>
              <a:pathLst>
                <a:path extrusionOk="0" h="2383551" w="2603601">
                  <a:moveTo>
                    <a:pt x="0" y="0"/>
                  </a:moveTo>
                  <a:lnTo>
                    <a:pt x="2603601" y="0"/>
                  </a:lnTo>
                  <a:lnTo>
                    <a:pt x="2603601" y="2383551"/>
                  </a:lnTo>
                  <a:lnTo>
                    <a:pt x="0" y="238355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38100">
              <a:solidFill>
                <a:srgbClr val="3B8967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2" name="Google Shape;32;p2"/>
            <p:cNvSpPr txBox="1"/>
            <p:nvPr/>
          </p:nvSpPr>
          <p:spPr>
            <a:xfrm>
              <a:off x="0" y="-9525"/>
              <a:ext cx="2603601" cy="23930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66666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grpSp>
        <p:nvGrpSpPr>
          <p:cNvPr id="33" name="Google Shape;33;p2"/>
          <p:cNvGrpSpPr/>
          <p:nvPr/>
        </p:nvGrpSpPr>
        <p:grpSpPr>
          <a:xfrm>
            <a:off x="9876934" y="2237566"/>
            <a:ext cx="662165" cy="706622"/>
            <a:chOff x="0" y="-9525"/>
            <a:chExt cx="174397" cy="186106"/>
          </a:xfrm>
        </p:grpSpPr>
        <p:sp>
          <p:nvSpPr>
            <p:cNvPr id="34" name="Google Shape;34;p2"/>
            <p:cNvSpPr/>
            <p:nvPr/>
          </p:nvSpPr>
          <p:spPr>
            <a:xfrm>
              <a:off x="0" y="0"/>
              <a:ext cx="174397" cy="176581"/>
            </a:xfrm>
            <a:custGeom>
              <a:rect b="b" l="l" r="r" t="t"/>
              <a:pathLst>
                <a:path extrusionOk="0" h="176581" w="174397">
                  <a:moveTo>
                    <a:pt x="0" y="0"/>
                  </a:moveTo>
                  <a:lnTo>
                    <a:pt x="174397" y="0"/>
                  </a:lnTo>
                  <a:lnTo>
                    <a:pt x="174397" y="176581"/>
                  </a:lnTo>
                  <a:lnTo>
                    <a:pt x="0" y="176581"/>
                  </a:lnTo>
                  <a:close/>
                </a:path>
              </a:pathLst>
            </a:custGeom>
            <a:solidFill>
              <a:srgbClr val="3B896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2"/>
            <p:cNvSpPr txBox="1"/>
            <p:nvPr/>
          </p:nvSpPr>
          <p:spPr>
            <a:xfrm>
              <a:off x="0" y="-9525"/>
              <a:ext cx="174397" cy="1861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1" i="0" lang="en-US" sz="25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6" name="Google Shape;36;p2"/>
          <p:cNvGrpSpPr/>
          <p:nvPr/>
        </p:nvGrpSpPr>
        <p:grpSpPr>
          <a:xfrm>
            <a:off x="9876934" y="4630973"/>
            <a:ext cx="662165" cy="706622"/>
            <a:chOff x="0" y="-9525"/>
            <a:chExt cx="174397" cy="186106"/>
          </a:xfrm>
        </p:grpSpPr>
        <p:sp>
          <p:nvSpPr>
            <p:cNvPr id="37" name="Google Shape;37;p2"/>
            <p:cNvSpPr/>
            <p:nvPr/>
          </p:nvSpPr>
          <p:spPr>
            <a:xfrm>
              <a:off x="0" y="0"/>
              <a:ext cx="174397" cy="176581"/>
            </a:xfrm>
            <a:custGeom>
              <a:rect b="b" l="l" r="r" t="t"/>
              <a:pathLst>
                <a:path extrusionOk="0" h="176581" w="174397">
                  <a:moveTo>
                    <a:pt x="0" y="0"/>
                  </a:moveTo>
                  <a:lnTo>
                    <a:pt x="174397" y="0"/>
                  </a:lnTo>
                  <a:lnTo>
                    <a:pt x="174397" y="176581"/>
                  </a:lnTo>
                  <a:lnTo>
                    <a:pt x="0" y="176581"/>
                  </a:lnTo>
                  <a:close/>
                </a:path>
              </a:pathLst>
            </a:custGeom>
            <a:solidFill>
              <a:srgbClr val="3B896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2"/>
            <p:cNvSpPr txBox="1"/>
            <p:nvPr/>
          </p:nvSpPr>
          <p:spPr>
            <a:xfrm>
              <a:off x="0" y="-9525"/>
              <a:ext cx="174397" cy="1861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1" i="0" lang="en-US" sz="25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2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9" name="Google Shape;39;p2"/>
          <p:cNvGrpSpPr/>
          <p:nvPr/>
        </p:nvGrpSpPr>
        <p:grpSpPr>
          <a:xfrm>
            <a:off x="9876934" y="7021111"/>
            <a:ext cx="662165" cy="706622"/>
            <a:chOff x="0" y="-9525"/>
            <a:chExt cx="174397" cy="186106"/>
          </a:xfrm>
        </p:grpSpPr>
        <p:sp>
          <p:nvSpPr>
            <p:cNvPr id="40" name="Google Shape;40;p2"/>
            <p:cNvSpPr/>
            <p:nvPr/>
          </p:nvSpPr>
          <p:spPr>
            <a:xfrm>
              <a:off x="0" y="0"/>
              <a:ext cx="174397" cy="176581"/>
            </a:xfrm>
            <a:custGeom>
              <a:rect b="b" l="l" r="r" t="t"/>
              <a:pathLst>
                <a:path extrusionOk="0" h="176581" w="174397">
                  <a:moveTo>
                    <a:pt x="0" y="0"/>
                  </a:moveTo>
                  <a:lnTo>
                    <a:pt x="174397" y="0"/>
                  </a:lnTo>
                  <a:lnTo>
                    <a:pt x="174397" y="176581"/>
                  </a:lnTo>
                  <a:lnTo>
                    <a:pt x="0" y="176581"/>
                  </a:lnTo>
                  <a:close/>
                </a:path>
              </a:pathLst>
            </a:custGeom>
            <a:solidFill>
              <a:srgbClr val="3B8967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2"/>
            <p:cNvSpPr txBox="1"/>
            <p:nvPr/>
          </p:nvSpPr>
          <p:spPr>
            <a:xfrm>
              <a:off x="0" y="-9525"/>
              <a:ext cx="174397" cy="1861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1" i="0" lang="en-US" sz="25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3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2" name="Google Shape;42;p2"/>
          <p:cNvSpPr txBox="1"/>
          <p:nvPr/>
        </p:nvSpPr>
        <p:spPr>
          <a:xfrm>
            <a:off x="586926" y="1031830"/>
            <a:ext cx="75024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555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255853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GrowCFO Live Workshop Policies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2"/>
          <p:cNvSpPr txBox="1"/>
          <p:nvPr/>
        </p:nvSpPr>
        <p:spPr>
          <a:xfrm>
            <a:off x="586926" y="2067169"/>
            <a:ext cx="8036400" cy="1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0" i="0" lang="en-US" sz="21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GrowCFO stands as a market leading training provider, dedicated to delivering world class learning outcomes for financial professionals committed to transformational growth.</a:t>
            </a:r>
            <a:endParaRPr b="0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4" name="Google Shape;44;p2"/>
          <p:cNvSpPr txBox="1"/>
          <p:nvPr/>
        </p:nvSpPr>
        <p:spPr>
          <a:xfrm>
            <a:off x="586926" y="3799116"/>
            <a:ext cx="7365600" cy="7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rgbClr val="3B8967"/>
                </a:solidFill>
                <a:latin typeface="Open Sans"/>
                <a:ea typeface="Open Sans"/>
                <a:cs typeface="Open Sans"/>
                <a:sym typeface="Open Sans"/>
              </a:rPr>
              <a:t>We foster a robust learning culture by implementing the following policies:</a:t>
            </a:r>
            <a:endParaRPr b="1" i="0" sz="14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5" name="Google Shape;45;p2"/>
          <p:cNvSpPr txBox="1"/>
          <p:nvPr/>
        </p:nvSpPr>
        <p:spPr>
          <a:xfrm>
            <a:off x="586926" y="5409389"/>
            <a:ext cx="6490200" cy="326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0" i="0" lang="en-US" sz="2100" u="none" cap="none" strike="noStrike">
                <a:solidFill>
                  <a:schemeClr val="accent2"/>
                </a:solidFill>
                <a:latin typeface="Open Sans"/>
                <a:ea typeface="Open Sans"/>
                <a:cs typeface="Open Sans"/>
                <a:sym typeface="Open Sans"/>
              </a:rPr>
              <a:t>1. No video recordings are provided to encourage </a:t>
            </a:r>
            <a:endParaRPr b="0" i="0" sz="1400" u="none" cap="none" strike="noStrike">
              <a:solidFill>
                <a:schemeClr val="accent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0" i="0" lang="en-US" sz="2100" u="none" cap="none" strike="noStrike">
                <a:solidFill>
                  <a:schemeClr val="accent2"/>
                </a:solidFill>
                <a:latin typeface="Open Sans"/>
                <a:ea typeface="Open Sans"/>
                <a:cs typeface="Open Sans"/>
                <a:sym typeface="Open Sans"/>
              </a:rPr>
              <a:t>    live attendance.</a:t>
            </a:r>
            <a:endParaRPr b="0" i="0" sz="1400" u="none" cap="none" strike="noStrike">
              <a:solidFill>
                <a:schemeClr val="accent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chemeClr val="accent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0" i="0" lang="en-US" sz="2100" u="none" cap="none" strike="noStrike">
                <a:solidFill>
                  <a:schemeClr val="accent2"/>
                </a:solidFill>
                <a:latin typeface="Open Sans"/>
                <a:ea typeface="Open Sans"/>
                <a:cs typeface="Open Sans"/>
                <a:sym typeface="Open Sans"/>
              </a:rPr>
              <a:t>2. Course cohort group sizes are restricted to </a:t>
            </a:r>
            <a:endParaRPr b="0" i="0" sz="1400" u="none" cap="none" strike="noStrike">
              <a:solidFill>
                <a:schemeClr val="accent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0" i="0" lang="en-US" sz="2100" u="none" cap="none" strike="noStrike">
                <a:solidFill>
                  <a:schemeClr val="accent2"/>
                </a:solidFill>
                <a:latin typeface="Open Sans"/>
                <a:ea typeface="Open Sans"/>
                <a:cs typeface="Open Sans"/>
                <a:sym typeface="Open Sans"/>
              </a:rPr>
              <a:t>    generate engagement.</a:t>
            </a:r>
            <a:endParaRPr b="0" i="0" sz="1400" u="none" cap="none" strike="noStrike">
              <a:solidFill>
                <a:schemeClr val="accent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chemeClr val="accent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0" i="0" lang="en-US" sz="2100" u="none" cap="none" strike="noStrike">
                <a:solidFill>
                  <a:schemeClr val="accent2"/>
                </a:solidFill>
                <a:latin typeface="Open Sans"/>
                <a:ea typeface="Open Sans"/>
                <a:cs typeface="Open Sans"/>
                <a:sym typeface="Open Sans"/>
              </a:rPr>
              <a:t>3. Participants who keep their cameras turned off </a:t>
            </a:r>
            <a:endParaRPr b="0" i="0" sz="1400" u="none" cap="none" strike="noStrike">
              <a:solidFill>
                <a:schemeClr val="accent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0" i="0" lang="en-US" sz="2100" u="none" cap="none" strike="noStrike">
                <a:solidFill>
                  <a:schemeClr val="accent2"/>
                </a:solidFill>
                <a:latin typeface="Open Sans"/>
                <a:ea typeface="Open Sans"/>
                <a:cs typeface="Open Sans"/>
                <a:sym typeface="Open Sans"/>
              </a:rPr>
              <a:t>    are removed from workshops.</a:t>
            </a:r>
            <a:endParaRPr b="0" i="0" sz="1400" u="none" cap="none" strike="noStrike">
              <a:solidFill>
                <a:schemeClr val="accent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6" name="Google Shape;46;p2"/>
          <p:cNvSpPr txBox="1"/>
          <p:nvPr/>
        </p:nvSpPr>
        <p:spPr>
          <a:xfrm>
            <a:off x="9757023" y="1031828"/>
            <a:ext cx="7899499" cy="6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555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255853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What We Expect From Participants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2"/>
          <p:cNvSpPr txBox="1"/>
          <p:nvPr/>
        </p:nvSpPr>
        <p:spPr>
          <a:xfrm>
            <a:off x="10879778" y="2235631"/>
            <a:ext cx="6632100" cy="20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3B8967"/>
                </a:solidFill>
                <a:latin typeface="Open Sans"/>
                <a:ea typeface="Open Sans"/>
                <a:cs typeface="Open Sans"/>
                <a:sym typeface="Open Sans"/>
              </a:rPr>
              <a:t>Prioritize Your Growth: </a:t>
            </a:r>
            <a:r>
              <a:rPr b="0" i="0" lang="en-US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Live participation is the key to unlocking full potential. Did you know that participating in live sessions boosts learning retention by 90%, compared to just 20% for passive watchers? At GrowCFO, we prioritize active learning that transforms how participants absorb and apply knowledge.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8" name="Google Shape;48;p2"/>
          <p:cNvSpPr txBox="1"/>
          <p:nvPr/>
        </p:nvSpPr>
        <p:spPr>
          <a:xfrm>
            <a:off x="10879778" y="4629038"/>
            <a:ext cx="6632100" cy="171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3B8967"/>
                </a:solidFill>
                <a:latin typeface="Open Sans"/>
                <a:ea typeface="Open Sans"/>
                <a:cs typeface="Open Sans"/>
                <a:sym typeface="Open Sans"/>
              </a:rPr>
              <a:t>Engage: </a:t>
            </a:r>
            <a:r>
              <a:rPr b="0" i="0" lang="en-US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Engagement is everything when it comes to building lasting skills. Completing exercises with your camera on can increase skills application by 85%! At GrowCFO, we foster an engaging environment that empowers financial professionals to take their expertise to the next level.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9" name="Google Shape;49;p2"/>
          <p:cNvSpPr txBox="1"/>
          <p:nvPr/>
        </p:nvSpPr>
        <p:spPr>
          <a:xfrm>
            <a:off x="10879775" y="7019175"/>
            <a:ext cx="6943200" cy="171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3B8967"/>
                </a:solidFill>
                <a:latin typeface="Open Sans"/>
                <a:ea typeface="Open Sans"/>
                <a:cs typeface="Open Sans"/>
                <a:sym typeface="Open Sans"/>
              </a:rPr>
              <a:t>Grow Beyond Limits: </a:t>
            </a:r>
            <a:r>
              <a:rPr b="0" i="0" lang="en-US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We expect you to embrace experiential learning, which can lead to a 40% boost in productivity and performance. GrowCFO is committed to guiding you through transformational growth in finance. Immerse yourself in our world-class learning culture to truly excel.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"/>
          <p:cNvSpPr txBox="1"/>
          <p:nvPr/>
        </p:nvSpPr>
        <p:spPr>
          <a:xfrm>
            <a:off x="1028700" y="914400"/>
            <a:ext cx="7065169" cy="10286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en-US" sz="6000" u="none" cap="none" strike="noStrike">
                <a:solidFill>
                  <a:srgbClr val="211C5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Add your title here...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3"/>
          <p:cNvSpPr txBox="1"/>
          <p:nvPr/>
        </p:nvSpPr>
        <p:spPr>
          <a:xfrm>
            <a:off x="1028700" y="2372955"/>
            <a:ext cx="8831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chemeClr val="accent2"/>
                </a:solidFill>
                <a:latin typeface="Open Sans"/>
                <a:ea typeface="Open Sans"/>
                <a:cs typeface="Open Sans"/>
                <a:sym typeface="Open Sans"/>
              </a:rPr>
              <a:t>Add description here...</a:t>
            </a:r>
            <a:endParaRPr b="0" i="0" sz="1400" u="none" cap="none" strike="noStrike">
              <a:solidFill>
                <a:schemeClr val="accent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19b7a0c7af_0_0"/>
          <p:cNvSpPr txBox="1"/>
          <p:nvPr/>
        </p:nvSpPr>
        <p:spPr>
          <a:xfrm>
            <a:off x="1028709" y="2453141"/>
            <a:ext cx="11896500" cy="34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2500" u="none" cap="none" strike="noStrike">
                <a:solidFill>
                  <a:schemeClr val="accent2"/>
                </a:solidFill>
                <a:latin typeface="Open Sans"/>
                <a:ea typeface="Open Sans"/>
                <a:cs typeface="Open Sans"/>
                <a:sym typeface="Open Sans"/>
              </a:rPr>
              <a:t>Research shows that recording video summaries at the end of a training course:</a:t>
            </a:r>
            <a:endParaRPr b="0" i="0" sz="2500" u="none" cap="none" strike="noStrike">
              <a:solidFill>
                <a:schemeClr val="accent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2500" u="none" cap="none" strike="noStrike">
              <a:solidFill>
                <a:schemeClr val="accent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873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Font typeface="Open Sans"/>
              <a:buChar char="●"/>
            </a:pPr>
            <a:r>
              <a:rPr b="0" i="0" lang="en-US" sz="2500" u="none" cap="none" strike="noStrike">
                <a:solidFill>
                  <a:schemeClr val="accent2"/>
                </a:solidFill>
                <a:latin typeface="Open Sans"/>
                <a:ea typeface="Open Sans"/>
                <a:cs typeface="Open Sans"/>
                <a:sym typeface="Open Sans"/>
              </a:rPr>
              <a:t>enhances cognitive processing</a:t>
            </a:r>
            <a:endParaRPr b="0" i="0" sz="2500" u="none" cap="none" strike="noStrike">
              <a:solidFill>
                <a:schemeClr val="accent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873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Font typeface="Open Sans"/>
              <a:buChar char="●"/>
            </a:pPr>
            <a:r>
              <a:rPr b="0" i="0" lang="en-US" sz="2500" u="none" cap="none" strike="noStrike">
                <a:solidFill>
                  <a:schemeClr val="accent2"/>
                </a:solidFill>
                <a:latin typeface="Open Sans"/>
                <a:ea typeface="Open Sans"/>
                <a:cs typeface="Open Sans"/>
                <a:sym typeface="Open Sans"/>
              </a:rPr>
              <a:t>fosters deeper understanding</a:t>
            </a:r>
            <a:endParaRPr b="0" i="0" sz="2500" u="none" cap="none" strike="noStrike">
              <a:solidFill>
                <a:schemeClr val="accent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873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500"/>
              <a:buFont typeface="Open Sans"/>
              <a:buChar char="●"/>
            </a:pPr>
            <a:r>
              <a:rPr b="0" i="0" lang="en-US" sz="2500" u="none" cap="none" strike="noStrike">
                <a:solidFill>
                  <a:schemeClr val="accent2"/>
                </a:solidFill>
                <a:latin typeface="Open Sans"/>
                <a:ea typeface="Open Sans"/>
                <a:cs typeface="Open Sans"/>
                <a:sym typeface="Open Sans"/>
              </a:rPr>
              <a:t>and promotes self-reflection</a:t>
            </a:r>
            <a:endParaRPr b="0" i="0" sz="2500" u="none" cap="none" strike="noStrike">
              <a:solidFill>
                <a:schemeClr val="accent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2500" u="none" cap="none" strike="noStrike">
              <a:solidFill>
                <a:schemeClr val="accent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2500" u="none" cap="none" strike="noStrike">
                <a:solidFill>
                  <a:schemeClr val="accent2"/>
                </a:solidFill>
                <a:latin typeface="Open Sans"/>
                <a:ea typeface="Open Sans"/>
                <a:cs typeface="Open Sans"/>
                <a:sym typeface="Open Sans"/>
              </a:rPr>
              <a:t>with evidence suggesting that learners can experience up to </a:t>
            </a:r>
            <a:r>
              <a:rPr b="1" i="0" lang="en-US" sz="2500" u="none" cap="none" strike="noStrike">
                <a:solidFill>
                  <a:schemeClr val="accent2"/>
                </a:solidFill>
                <a:latin typeface="Open Sans"/>
                <a:ea typeface="Open Sans"/>
                <a:cs typeface="Open Sans"/>
                <a:sym typeface="Open Sans"/>
              </a:rPr>
              <a:t>50% improved learning outcomes.</a:t>
            </a:r>
            <a:endParaRPr b="1" i="0" sz="2500" u="none" cap="none" strike="noStrike">
              <a:solidFill>
                <a:schemeClr val="accent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1" name="Google Shape;61;g319b7a0c7af_0_0"/>
          <p:cNvSpPr txBox="1"/>
          <p:nvPr/>
        </p:nvSpPr>
        <p:spPr>
          <a:xfrm>
            <a:off x="1028700" y="914400"/>
            <a:ext cx="70653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en-US" sz="6000" u="none" cap="none" strike="noStrike">
                <a:solidFill>
                  <a:srgbClr val="211C5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Video Summary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"/>
          <p:cNvSpPr txBox="1"/>
          <p:nvPr/>
        </p:nvSpPr>
        <p:spPr>
          <a:xfrm>
            <a:off x="4685779" y="1401417"/>
            <a:ext cx="8916442" cy="10521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b="0" i="0" lang="en-US" sz="6200" u="none" cap="none" strike="noStrike">
                <a:solidFill>
                  <a:srgbClr val="255853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Thank You for Attending!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4"/>
          <p:cNvSpPr txBox="1"/>
          <p:nvPr/>
        </p:nvSpPr>
        <p:spPr>
          <a:xfrm>
            <a:off x="3195759" y="2788591"/>
            <a:ext cx="11896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chemeClr val="accent2"/>
                </a:solidFill>
                <a:latin typeface="Open Sans"/>
                <a:ea typeface="Open Sans"/>
                <a:cs typeface="Open Sans"/>
                <a:sym typeface="Open Sans"/>
              </a:rPr>
              <a:t>We hope you found today's session valuable. </a:t>
            </a:r>
            <a:endParaRPr b="0" i="0" sz="1400" u="none" cap="none" strike="noStrike">
              <a:solidFill>
                <a:schemeClr val="accent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8" name="Google Shape;68;p4"/>
          <p:cNvSpPr txBox="1"/>
          <p:nvPr/>
        </p:nvSpPr>
        <p:spPr>
          <a:xfrm>
            <a:off x="1675200" y="4013675"/>
            <a:ext cx="14937600" cy="198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400" u="none" cap="none" strike="noStrike">
                <a:solidFill>
                  <a:schemeClr val="accent2"/>
                </a:solidFill>
                <a:latin typeface="Open Sans"/>
                <a:ea typeface="Open Sans"/>
                <a:cs typeface="Open Sans"/>
                <a:sym typeface="Open Sans"/>
              </a:rPr>
              <a:t>Continue building your skills and advancing your career!</a:t>
            </a:r>
            <a:endParaRPr b="0" i="0" sz="1400" u="none" cap="none" strike="noStrike">
              <a:solidFill>
                <a:schemeClr val="accent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t/>
            </a:r>
            <a:endParaRPr b="0" i="0" sz="3400" u="none" cap="none" strike="noStrike">
              <a:solidFill>
                <a:schemeClr val="accent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b="0" i="0" lang="en-US" sz="3400" u="none" cap="none" strike="noStrike">
                <a:solidFill>
                  <a:schemeClr val="accent2"/>
                </a:solidFill>
                <a:latin typeface="Open Sans"/>
                <a:ea typeface="Open Sans"/>
                <a:cs typeface="Open Sans"/>
                <a:sym typeface="Open Sans"/>
              </a:rPr>
              <a:t>Explore our upcoming live workshops here:  </a:t>
            </a:r>
            <a:r>
              <a:rPr b="0" i="0" lang="en-US" sz="3400" u="sng" cap="none" strike="noStrike">
                <a:solidFill>
                  <a:srgbClr val="3B8967"/>
                </a:solidFill>
                <a:latin typeface="Open Sans"/>
                <a:ea typeface="Open Sans"/>
                <a:cs typeface="Open Sans"/>
                <a:sym typeface="Open Sans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http://learn.growcfo.net</a:t>
            </a:r>
            <a:endParaRPr b="0" i="0" sz="1400" u="none" cap="none" strike="noStrike">
              <a:solidFill>
                <a:srgbClr val="3B896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9" name="Google Shape;69;p4"/>
          <p:cNvSpPr txBox="1"/>
          <p:nvPr/>
        </p:nvSpPr>
        <p:spPr>
          <a:xfrm>
            <a:off x="4584203" y="6972300"/>
            <a:ext cx="9119592" cy="8479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900"/>
              <a:buFont typeface="Arial"/>
              <a:buNone/>
            </a:pPr>
            <a:r>
              <a:rPr b="0" i="0" lang="en-US" sz="4900" u="none" cap="none" strike="noStrike">
                <a:solidFill>
                  <a:srgbClr val="3B8967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See you at the next session!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 Green - ExLF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