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5"/>
  </p:notesMasterIdLst>
  <p:handoutMasterIdLst>
    <p:handoutMasterId r:id="rId16"/>
  </p:handoutMasterIdLst>
  <p:sldIdLst>
    <p:sldId id="668" r:id="rId2"/>
    <p:sldId id="1586" r:id="rId3"/>
    <p:sldId id="1598" r:id="rId4"/>
    <p:sldId id="1587" r:id="rId5"/>
    <p:sldId id="1590" r:id="rId6"/>
    <p:sldId id="1589" r:id="rId7"/>
    <p:sldId id="1591" r:id="rId8"/>
    <p:sldId id="1592" r:id="rId9"/>
    <p:sldId id="1593" r:id="rId10"/>
    <p:sldId id="1594" r:id="rId11"/>
    <p:sldId id="1595" r:id="rId12"/>
    <p:sldId id="1596" r:id="rId13"/>
    <p:sldId id="159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2"/>
    <p:restoredTop sz="95055"/>
  </p:normalViewPr>
  <p:slideViewPr>
    <p:cSldViewPr snapToGrid="0" snapToObjects="1">
      <p:cViewPr varScale="1">
        <p:scale>
          <a:sx n="133" d="100"/>
          <a:sy n="133" d="100"/>
        </p:scale>
        <p:origin x="200" y="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15720-C41A-8041-AAB7-ACF2DB922FA7}" type="doc">
      <dgm:prSet loTypeId="urn:microsoft.com/office/officeart/2005/8/layout/radial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F5DB0B4-95E0-DB4F-A6A5-DA864A049AC6}">
      <dgm:prSet phldrT="[Text]" custT="1"/>
      <dgm:spPr/>
      <dgm:t>
        <a:bodyPr/>
        <a:lstStyle/>
        <a:p>
          <a:r>
            <a:rPr lang="en-GB" sz="1400" dirty="0"/>
            <a:t>Complacency</a:t>
          </a:r>
        </a:p>
      </dgm:t>
    </dgm:pt>
    <dgm:pt modelId="{E7194D74-97CC-9944-AC98-CA5DD90D3BAE}" type="parTrans" cxnId="{D23B9074-E633-9946-BEBB-DB2F5C3C0AB7}">
      <dgm:prSet/>
      <dgm:spPr/>
      <dgm:t>
        <a:bodyPr/>
        <a:lstStyle/>
        <a:p>
          <a:endParaRPr lang="en-GB" sz="2400"/>
        </a:p>
      </dgm:t>
    </dgm:pt>
    <dgm:pt modelId="{E98BC608-40B8-9F42-AF33-3A78A18D9D63}" type="sibTrans" cxnId="{D23B9074-E633-9946-BEBB-DB2F5C3C0AB7}">
      <dgm:prSet/>
      <dgm:spPr/>
      <dgm:t>
        <a:bodyPr/>
        <a:lstStyle/>
        <a:p>
          <a:endParaRPr lang="en-GB" sz="2400"/>
        </a:p>
      </dgm:t>
    </dgm:pt>
    <dgm:pt modelId="{4550AC62-056F-4D4B-A3BA-A4FBD9D99AB2}">
      <dgm:prSet phldrT="[Text]" custT="1"/>
      <dgm:spPr/>
      <dgm:t>
        <a:bodyPr/>
        <a:lstStyle/>
        <a:p>
          <a:r>
            <a:rPr lang="en-GB" sz="900" dirty="0"/>
            <a:t>Absence of a major visible crisis</a:t>
          </a:r>
        </a:p>
      </dgm:t>
    </dgm:pt>
    <dgm:pt modelId="{EDC41E21-7CBF-FB4D-8E93-F3A7016CB90E}" type="parTrans" cxnId="{441F31BB-D563-2D40-BAD1-BA7D96DB299B}">
      <dgm:prSet custT="1"/>
      <dgm:spPr/>
      <dgm:t>
        <a:bodyPr/>
        <a:lstStyle/>
        <a:p>
          <a:endParaRPr lang="en-GB" sz="700"/>
        </a:p>
      </dgm:t>
    </dgm:pt>
    <dgm:pt modelId="{7D97390B-640C-F148-9862-9FEE2299BAE0}" type="sibTrans" cxnId="{441F31BB-D563-2D40-BAD1-BA7D96DB299B}">
      <dgm:prSet/>
      <dgm:spPr/>
      <dgm:t>
        <a:bodyPr/>
        <a:lstStyle/>
        <a:p>
          <a:endParaRPr lang="en-GB" sz="2400"/>
        </a:p>
      </dgm:t>
    </dgm:pt>
    <dgm:pt modelId="{1445AB95-24BF-E847-A685-EAF985D0C979}">
      <dgm:prSet phldrT="[Text]" custT="1"/>
      <dgm:spPr/>
      <dgm:t>
        <a:bodyPr/>
        <a:lstStyle/>
        <a:p>
          <a:r>
            <a:rPr lang="en-GB" sz="900" dirty="0"/>
            <a:t>Too many visible resources</a:t>
          </a:r>
        </a:p>
      </dgm:t>
    </dgm:pt>
    <dgm:pt modelId="{F8A7C0F7-6AED-9F45-B7C0-09A317A1D7FF}" type="parTrans" cxnId="{9DC4131B-765D-B54A-ABD8-A3F96B96899C}">
      <dgm:prSet custT="1"/>
      <dgm:spPr/>
      <dgm:t>
        <a:bodyPr/>
        <a:lstStyle/>
        <a:p>
          <a:endParaRPr lang="en-GB" sz="700"/>
        </a:p>
      </dgm:t>
    </dgm:pt>
    <dgm:pt modelId="{92A3C146-C9D7-C445-B3C4-CFA781D278AB}" type="sibTrans" cxnId="{9DC4131B-765D-B54A-ABD8-A3F96B96899C}">
      <dgm:prSet/>
      <dgm:spPr/>
      <dgm:t>
        <a:bodyPr/>
        <a:lstStyle/>
        <a:p>
          <a:endParaRPr lang="en-GB" sz="2400"/>
        </a:p>
      </dgm:t>
    </dgm:pt>
    <dgm:pt modelId="{87C5B1F7-15E9-F541-B896-0A7D657CCAD3}">
      <dgm:prSet phldrT="[Text]" custT="1"/>
      <dgm:spPr/>
      <dgm:t>
        <a:bodyPr/>
        <a:lstStyle/>
        <a:p>
          <a:r>
            <a:rPr lang="en-GB" sz="900" dirty="0"/>
            <a:t>Low overall performance standards</a:t>
          </a:r>
        </a:p>
      </dgm:t>
    </dgm:pt>
    <dgm:pt modelId="{5390033A-47B9-5547-8DB4-098B1A0621EF}" type="parTrans" cxnId="{84BA8BF8-C204-BD4E-B264-77A81EE2EBE8}">
      <dgm:prSet custT="1"/>
      <dgm:spPr/>
      <dgm:t>
        <a:bodyPr/>
        <a:lstStyle/>
        <a:p>
          <a:endParaRPr lang="en-GB" sz="700"/>
        </a:p>
      </dgm:t>
    </dgm:pt>
    <dgm:pt modelId="{05D34E4F-5AF6-4B4A-88F1-C02EA606046E}" type="sibTrans" cxnId="{84BA8BF8-C204-BD4E-B264-77A81EE2EBE8}">
      <dgm:prSet/>
      <dgm:spPr/>
      <dgm:t>
        <a:bodyPr/>
        <a:lstStyle/>
        <a:p>
          <a:endParaRPr lang="en-GB" sz="2400"/>
        </a:p>
      </dgm:t>
    </dgm:pt>
    <dgm:pt modelId="{49253F76-CC46-8D41-B10A-990F8A84AF4F}">
      <dgm:prSet phldrT="[Text]" custT="1"/>
      <dgm:spPr/>
      <dgm:t>
        <a:bodyPr/>
        <a:lstStyle/>
        <a:p>
          <a:r>
            <a:rPr lang="en-GB" sz="900" dirty="0"/>
            <a:t>employees focussed on narrow functional goals</a:t>
          </a:r>
        </a:p>
      </dgm:t>
    </dgm:pt>
    <dgm:pt modelId="{372F8735-F11D-1743-9A67-7E7DC52915A8}" type="parTrans" cxnId="{811E4185-23FF-664D-BD1F-8E92F351016D}">
      <dgm:prSet custT="1"/>
      <dgm:spPr/>
      <dgm:t>
        <a:bodyPr/>
        <a:lstStyle/>
        <a:p>
          <a:endParaRPr lang="en-GB" sz="700"/>
        </a:p>
      </dgm:t>
    </dgm:pt>
    <dgm:pt modelId="{6D535901-12D6-4C4B-8C8B-76582B06CBD6}" type="sibTrans" cxnId="{811E4185-23FF-664D-BD1F-8E92F351016D}">
      <dgm:prSet/>
      <dgm:spPr/>
      <dgm:t>
        <a:bodyPr/>
        <a:lstStyle/>
        <a:p>
          <a:endParaRPr lang="en-GB" sz="2400"/>
        </a:p>
      </dgm:t>
    </dgm:pt>
    <dgm:pt modelId="{9B1209DF-D54C-F64B-9527-1294B29E386B}">
      <dgm:prSet phldrT="[Text]" custT="1"/>
      <dgm:spPr/>
      <dgm:t>
        <a:bodyPr/>
        <a:lstStyle/>
        <a:p>
          <a:r>
            <a:rPr lang="en-GB" sz="900" dirty="0"/>
            <a:t>The wrong KPIs</a:t>
          </a:r>
        </a:p>
      </dgm:t>
    </dgm:pt>
    <dgm:pt modelId="{634C7399-8333-A247-87FB-69EB5C42C142}" type="parTrans" cxnId="{123F2092-1B8D-1F48-A591-4CB1711B7403}">
      <dgm:prSet custT="1"/>
      <dgm:spPr/>
      <dgm:t>
        <a:bodyPr/>
        <a:lstStyle/>
        <a:p>
          <a:endParaRPr lang="en-GB" sz="700"/>
        </a:p>
      </dgm:t>
    </dgm:pt>
    <dgm:pt modelId="{F133EA10-077B-624C-A403-8F530E0C5A2F}" type="sibTrans" cxnId="{123F2092-1B8D-1F48-A591-4CB1711B7403}">
      <dgm:prSet/>
      <dgm:spPr/>
      <dgm:t>
        <a:bodyPr/>
        <a:lstStyle/>
        <a:p>
          <a:endParaRPr lang="en-GB" sz="2400"/>
        </a:p>
      </dgm:t>
    </dgm:pt>
    <dgm:pt modelId="{1F28C7A2-18F3-EC42-BC3C-41A0B18AC624}">
      <dgm:prSet phldrT="[Text]" custT="1"/>
      <dgm:spPr/>
      <dgm:t>
        <a:bodyPr/>
        <a:lstStyle/>
        <a:p>
          <a:r>
            <a:rPr lang="en-GB" sz="900" dirty="0"/>
            <a:t>Lack of customer feedback</a:t>
          </a:r>
        </a:p>
      </dgm:t>
    </dgm:pt>
    <dgm:pt modelId="{1B45B4FF-A6A0-824C-95CE-5AA93A15523D}" type="parTrans" cxnId="{88D7D7CA-151C-614D-9612-135061FBB4C9}">
      <dgm:prSet custT="1"/>
      <dgm:spPr/>
      <dgm:t>
        <a:bodyPr/>
        <a:lstStyle/>
        <a:p>
          <a:endParaRPr lang="en-GB" sz="700"/>
        </a:p>
      </dgm:t>
    </dgm:pt>
    <dgm:pt modelId="{20EDBAE1-4BD6-4449-A35B-EB74315A5F84}" type="sibTrans" cxnId="{88D7D7CA-151C-614D-9612-135061FBB4C9}">
      <dgm:prSet/>
      <dgm:spPr/>
      <dgm:t>
        <a:bodyPr/>
        <a:lstStyle/>
        <a:p>
          <a:endParaRPr lang="en-GB" sz="2400"/>
        </a:p>
      </dgm:t>
    </dgm:pt>
    <dgm:pt modelId="{C82A7933-E232-4D41-AF6C-41A9CE00AA42}">
      <dgm:prSet phldrT="[Text]" custT="1"/>
      <dgm:spPr/>
      <dgm:t>
        <a:bodyPr/>
        <a:lstStyle/>
        <a:p>
          <a:r>
            <a:rPr lang="en-GB" sz="900" dirty="0"/>
            <a:t>kill the messenger culture</a:t>
          </a:r>
        </a:p>
      </dgm:t>
    </dgm:pt>
    <dgm:pt modelId="{4106925B-84B3-5A49-9204-F7A3DBB73FCF}" type="parTrans" cxnId="{B4DC5AAE-8F3B-1240-BA4C-9CE688636319}">
      <dgm:prSet custT="1"/>
      <dgm:spPr/>
      <dgm:t>
        <a:bodyPr/>
        <a:lstStyle/>
        <a:p>
          <a:endParaRPr lang="en-GB" sz="700"/>
        </a:p>
      </dgm:t>
    </dgm:pt>
    <dgm:pt modelId="{12180A58-F374-0742-9BEA-89420153261C}" type="sibTrans" cxnId="{B4DC5AAE-8F3B-1240-BA4C-9CE688636319}">
      <dgm:prSet/>
      <dgm:spPr/>
      <dgm:t>
        <a:bodyPr/>
        <a:lstStyle/>
        <a:p>
          <a:endParaRPr lang="en-GB" sz="2400"/>
        </a:p>
      </dgm:t>
    </dgm:pt>
    <dgm:pt modelId="{C2D54F66-3FFF-2F4D-9A56-D55AC60FBAD3}">
      <dgm:prSet phldrT="[Text]" custT="1"/>
      <dgm:spPr/>
      <dgm:t>
        <a:bodyPr/>
        <a:lstStyle/>
        <a:p>
          <a:r>
            <a:rPr lang="en-GB" sz="900" dirty="0"/>
            <a:t>Human nature and capacity for denial</a:t>
          </a:r>
        </a:p>
      </dgm:t>
    </dgm:pt>
    <dgm:pt modelId="{37B74435-B646-C243-92EA-915D81D73559}" type="parTrans" cxnId="{8808E051-E54C-8D4F-AE2A-A0ABE641E653}">
      <dgm:prSet custT="1"/>
      <dgm:spPr/>
      <dgm:t>
        <a:bodyPr/>
        <a:lstStyle/>
        <a:p>
          <a:endParaRPr lang="en-GB" sz="700"/>
        </a:p>
      </dgm:t>
    </dgm:pt>
    <dgm:pt modelId="{8A7E30DF-7618-F149-93A0-058C541002E0}" type="sibTrans" cxnId="{8808E051-E54C-8D4F-AE2A-A0ABE641E653}">
      <dgm:prSet/>
      <dgm:spPr/>
      <dgm:t>
        <a:bodyPr/>
        <a:lstStyle/>
        <a:p>
          <a:endParaRPr lang="en-GB" sz="2400"/>
        </a:p>
      </dgm:t>
    </dgm:pt>
    <dgm:pt modelId="{7F4412C4-2D9E-B747-8172-6669C4F861CC}">
      <dgm:prSet phldrT="[Text]" custT="1"/>
      <dgm:spPr/>
      <dgm:t>
        <a:bodyPr/>
        <a:lstStyle/>
        <a:p>
          <a:r>
            <a:rPr lang="en-GB" sz="900" dirty="0"/>
            <a:t>happy talk from senior management</a:t>
          </a:r>
        </a:p>
      </dgm:t>
    </dgm:pt>
    <dgm:pt modelId="{73DE2BA6-AC34-7D48-95CF-0A3376B590F1}" type="parTrans" cxnId="{B74AEBB8-C5FD-4E48-8ADF-3F64E57A9DE2}">
      <dgm:prSet custT="1"/>
      <dgm:spPr/>
      <dgm:t>
        <a:bodyPr/>
        <a:lstStyle/>
        <a:p>
          <a:endParaRPr lang="en-GB" sz="700"/>
        </a:p>
      </dgm:t>
    </dgm:pt>
    <dgm:pt modelId="{62E7F556-4F33-AD47-83F7-3C2BA01D2571}" type="sibTrans" cxnId="{B74AEBB8-C5FD-4E48-8ADF-3F64E57A9DE2}">
      <dgm:prSet/>
      <dgm:spPr/>
      <dgm:t>
        <a:bodyPr/>
        <a:lstStyle/>
        <a:p>
          <a:endParaRPr lang="en-GB" sz="2400"/>
        </a:p>
      </dgm:t>
    </dgm:pt>
    <dgm:pt modelId="{FC9FC1BA-CBF4-4849-AC27-4089593BA3AB}" type="pres">
      <dgm:prSet presAssocID="{19015720-C41A-8041-AAB7-ACF2DB922F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A5E31C-51F1-8F40-A81E-FA0815361FCE}" type="pres">
      <dgm:prSet presAssocID="{7F5DB0B4-95E0-DB4F-A6A5-DA864A049AC6}" presName="centerShape" presStyleLbl="node0" presStyleIdx="0" presStyleCnt="1" custScaleX="163441" custScaleY="149196"/>
      <dgm:spPr/>
    </dgm:pt>
    <dgm:pt modelId="{E1196C08-D4D4-1745-B37E-9360B9DC89E8}" type="pres">
      <dgm:prSet presAssocID="{EDC41E21-7CBF-FB4D-8E93-F3A7016CB90E}" presName="Name9" presStyleLbl="parChTrans1D2" presStyleIdx="0" presStyleCnt="9"/>
      <dgm:spPr/>
    </dgm:pt>
    <dgm:pt modelId="{ACCD2143-24E8-B844-866E-D4D17F859A49}" type="pres">
      <dgm:prSet presAssocID="{EDC41E21-7CBF-FB4D-8E93-F3A7016CB90E}" presName="connTx" presStyleLbl="parChTrans1D2" presStyleIdx="0" presStyleCnt="9"/>
      <dgm:spPr/>
    </dgm:pt>
    <dgm:pt modelId="{19CEECAE-4396-1E44-8EAE-5B1BD977C38D}" type="pres">
      <dgm:prSet presAssocID="{4550AC62-056F-4D4B-A3BA-A4FBD9D99AB2}" presName="node" presStyleLbl="node1" presStyleIdx="0" presStyleCnt="9">
        <dgm:presLayoutVars>
          <dgm:bulletEnabled val="1"/>
        </dgm:presLayoutVars>
      </dgm:prSet>
      <dgm:spPr/>
    </dgm:pt>
    <dgm:pt modelId="{51C6C274-783C-D34F-A842-EF850A75D2CA}" type="pres">
      <dgm:prSet presAssocID="{F8A7C0F7-6AED-9F45-B7C0-09A317A1D7FF}" presName="Name9" presStyleLbl="parChTrans1D2" presStyleIdx="1" presStyleCnt="9"/>
      <dgm:spPr/>
    </dgm:pt>
    <dgm:pt modelId="{7E0197F7-D1D2-EC4C-83C0-E9FA25F56F81}" type="pres">
      <dgm:prSet presAssocID="{F8A7C0F7-6AED-9F45-B7C0-09A317A1D7FF}" presName="connTx" presStyleLbl="parChTrans1D2" presStyleIdx="1" presStyleCnt="9"/>
      <dgm:spPr/>
    </dgm:pt>
    <dgm:pt modelId="{D2228AC2-C87B-2A49-8BB4-15D292D4EBC5}" type="pres">
      <dgm:prSet presAssocID="{1445AB95-24BF-E847-A685-EAF985D0C979}" presName="node" presStyleLbl="node1" presStyleIdx="1" presStyleCnt="9">
        <dgm:presLayoutVars>
          <dgm:bulletEnabled val="1"/>
        </dgm:presLayoutVars>
      </dgm:prSet>
      <dgm:spPr/>
    </dgm:pt>
    <dgm:pt modelId="{8EE9D57E-2070-424B-9FDB-FF276A01675C}" type="pres">
      <dgm:prSet presAssocID="{5390033A-47B9-5547-8DB4-098B1A0621EF}" presName="Name9" presStyleLbl="parChTrans1D2" presStyleIdx="2" presStyleCnt="9"/>
      <dgm:spPr/>
    </dgm:pt>
    <dgm:pt modelId="{C83BAFCD-E3B2-564A-8E87-D339B29E8F3F}" type="pres">
      <dgm:prSet presAssocID="{5390033A-47B9-5547-8DB4-098B1A0621EF}" presName="connTx" presStyleLbl="parChTrans1D2" presStyleIdx="2" presStyleCnt="9"/>
      <dgm:spPr/>
    </dgm:pt>
    <dgm:pt modelId="{789ECB04-B6AF-5C46-B5B4-92BCA1467F84}" type="pres">
      <dgm:prSet presAssocID="{87C5B1F7-15E9-F541-B896-0A7D657CCAD3}" presName="node" presStyleLbl="node1" presStyleIdx="2" presStyleCnt="9">
        <dgm:presLayoutVars>
          <dgm:bulletEnabled val="1"/>
        </dgm:presLayoutVars>
      </dgm:prSet>
      <dgm:spPr/>
    </dgm:pt>
    <dgm:pt modelId="{EF2F7007-8502-4241-AF0F-67D21D91BFDA}" type="pres">
      <dgm:prSet presAssocID="{372F8735-F11D-1743-9A67-7E7DC52915A8}" presName="Name9" presStyleLbl="parChTrans1D2" presStyleIdx="3" presStyleCnt="9"/>
      <dgm:spPr/>
    </dgm:pt>
    <dgm:pt modelId="{223F3904-EE8B-2B45-BC95-50C7DCDAB310}" type="pres">
      <dgm:prSet presAssocID="{372F8735-F11D-1743-9A67-7E7DC52915A8}" presName="connTx" presStyleLbl="parChTrans1D2" presStyleIdx="3" presStyleCnt="9"/>
      <dgm:spPr/>
    </dgm:pt>
    <dgm:pt modelId="{2A696D30-4A5F-BC4B-837F-D8880271A719}" type="pres">
      <dgm:prSet presAssocID="{49253F76-CC46-8D41-B10A-990F8A84AF4F}" presName="node" presStyleLbl="node1" presStyleIdx="3" presStyleCnt="9">
        <dgm:presLayoutVars>
          <dgm:bulletEnabled val="1"/>
        </dgm:presLayoutVars>
      </dgm:prSet>
      <dgm:spPr/>
    </dgm:pt>
    <dgm:pt modelId="{E30212FB-CAF5-D547-9D3D-2AB4320A2059}" type="pres">
      <dgm:prSet presAssocID="{634C7399-8333-A247-87FB-69EB5C42C142}" presName="Name9" presStyleLbl="parChTrans1D2" presStyleIdx="4" presStyleCnt="9"/>
      <dgm:spPr/>
    </dgm:pt>
    <dgm:pt modelId="{1691AC56-DE10-1742-B8C7-B3E4B557FF75}" type="pres">
      <dgm:prSet presAssocID="{634C7399-8333-A247-87FB-69EB5C42C142}" presName="connTx" presStyleLbl="parChTrans1D2" presStyleIdx="4" presStyleCnt="9"/>
      <dgm:spPr/>
    </dgm:pt>
    <dgm:pt modelId="{891D4463-378E-174C-9A3A-749B73B9F87D}" type="pres">
      <dgm:prSet presAssocID="{9B1209DF-D54C-F64B-9527-1294B29E386B}" presName="node" presStyleLbl="node1" presStyleIdx="4" presStyleCnt="9">
        <dgm:presLayoutVars>
          <dgm:bulletEnabled val="1"/>
        </dgm:presLayoutVars>
      </dgm:prSet>
      <dgm:spPr/>
    </dgm:pt>
    <dgm:pt modelId="{461A89F5-7E9E-C649-BBEC-18BE63845FE7}" type="pres">
      <dgm:prSet presAssocID="{1B45B4FF-A6A0-824C-95CE-5AA93A15523D}" presName="Name9" presStyleLbl="parChTrans1D2" presStyleIdx="5" presStyleCnt="9"/>
      <dgm:spPr/>
    </dgm:pt>
    <dgm:pt modelId="{812D8FD9-05E0-6643-B7F5-B71D4BCFB3BC}" type="pres">
      <dgm:prSet presAssocID="{1B45B4FF-A6A0-824C-95CE-5AA93A15523D}" presName="connTx" presStyleLbl="parChTrans1D2" presStyleIdx="5" presStyleCnt="9"/>
      <dgm:spPr/>
    </dgm:pt>
    <dgm:pt modelId="{5A9990DE-0C8D-4F4E-BF10-11043C248312}" type="pres">
      <dgm:prSet presAssocID="{1F28C7A2-18F3-EC42-BC3C-41A0B18AC624}" presName="node" presStyleLbl="node1" presStyleIdx="5" presStyleCnt="9">
        <dgm:presLayoutVars>
          <dgm:bulletEnabled val="1"/>
        </dgm:presLayoutVars>
      </dgm:prSet>
      <dgm:spPr/>
    </dgm:pt>
    <dgm:pt modelId="{733546B0-D771-F84C-B5AD-5FCE6DF478EF}" type="pres">
      <dgm:prSet presAssocID="{4106925B-84B3-5A49-9204-F7A3DBB73FCF}" presName="Name9" presStyleLbl="parChTrans1D2" presStyleIdx="6" presStyleCnt="9"/>
      <dgm:spPr/>
    </dgm:pt>
    <dgm:pt modelId="{2D63E243-3FB4-F04E-9471-E7BC3F33F39D}" type="pres">
      <dgm:prSet presAssocID="{4106925B-84B3-5A49-9204-F7A3DBB73FCF}" presName="connTx" presStyleLbl="parChTrans1D2" presStyleIdx="6" presStyleCnt="9"/>
      <dgm:spPr/>
    </dgm:pt>
    <dgm:pt modelId="{1F10B0CD-3823-2045-ADE3-2F7B972D17F1}" type="pres">
      <dgm:prSet presAssocID="{C82A7933-E232-4D41-AF6C-41A9CE00AA42}" presName="node" presStyleLbl="node1" presStyleIdx="6" presStyleCnt="9">
        <dgm:presLayoutVars>
          <dgm:bulletEnabled val="1"/>
        </dgm:presLayoutVars>
      </dgm:prSet>
      <dgm:spPr/>
    </dgm:pt>
    <dgm:pt modelId="{3B1DCF07-F0D5-B34A-A30C-F5842CD55A6F}" type="pres">
      <dgm:prSet presAssocID="{37B74435-B646-C243-92EA-915D81D73559}" presName="Name9" presStyleLbl="parChTrans1D2" presStyleIdx="7" presStyleCnt="9"/>
      <dgm:spPr/>
    </dgm:pt>
    <dgm:pt modelId="{A07B2680-AD4A-6146-93A0-1B1A8FB30814}" type="pres">
      <dgm:prSet presAssocID="{37B74435-B646-C243-92EA-915D81D73559}" presName="connTx" presStyleLbl="parChTrans1D2" presStyleIdx="7" presStyleCnt="9"/>
      <dgm:spPr/>
    </dgm:pt>
    <dgm:pt modelId="{B94F1BA1-F82B-1242-8222-8C3BC5B01919}" type="pres">
      <dgm:prSet presAssocID="{C2D54F66-3FFF-2F4D-9A56-D55AC60FBAD3}" presName="node" presStyleLbl="node1" presStyleIdx="7" presStyleCnt="9">
        <dgm:presLayoutVars>
          <dgm:bulletEnabled val="1"/>
        </dgm:presLayoutVars>
      </dgm:prSet>
      <dgm:spPr/>
    </dgm:pt>
    <dgm:pt modelId="{438AE4AA-2084-E44F-95BC-66F8DCBEF6D3}" type="pres">
      <dgm:prSet presAssocID="{73DE2BA6-AC34-7D48-95CF-0A3376B590F1}" presName="Name9" presStyleLbl="parChTrans1D2" presStyleIdx="8" presStyleCnt="9"/>
      <dgm:spPr/>
    </dgm:pt>
    <dgm:pt modelId="{2E5EF36D-C78A-734C-BBEB-E15C31A74CBC}" type="pres">
      <dgm:prSet presAssocID="{73DE2BA6-AC34-7D48-95CF-0A3376B590F1}" presName="connTx" presStyleLbl="parChTrans1D2" presStyleIdx="8" presStyleCnt="9"/>
      <dgm:spPr/>
    </dgm:pt>
    <dgm:pt modelId="{0D1BA4CC-81C6-3342-9F30-94847B1EA4B1}" type="pres">
      <dgm:prSet presAssocID="{7F4412C4-2D9E-B747-8172-6669C4F861CC}" presName="node" presStyleLbl="node1" presStyleIdx="8" presStyleCnt="9">
        <dgm:presLayoutVars>
          <dgm:bulletEnabled val="1"/>
        </dgm:presLayoutVars>
      </dgm:prSet>
      <dgm:spPr/>
    </dgm:pt>
  </dgm:ptLst>
  <dgm:cxnLst>
    <dgm:cxn modelId="{16EA1F05-28FC-B74D-A2F5-1D077BE65D55}" type="presOf" srcId="{5390033A-47B9-5547-8DB4-098B1A0621EF}" destId="{8EE9D57E-2070-424B-9FDB-FF276A01675C}" srcOrd="0" destOrd="0" presId="urn:microsoft.com/office/officeart/2005/8/layout/radial1"/>
    <dgm:cxn modelId="{6F7C3406-AFEF-ED44-8057-869B100E8E64}" type="presOf" srcId="{73DE2BA6-AC34-7D48-95CF-0A3376B590F1}" destId="{2E5EF36D-C78A-734C-BBEB-E15C31A74CBC}" srcOrd="1" destOrd="0" presId="urn:microsoft.com/office/officeart/2005/8/layout/radial1"/>
    <dgm:cxn modelId="{4C3FE809-25BE-E340-987E-CE3601AE7E2B}" type="presOf" srcId="{37B74435-B646-C243-92EA-915D81D73559}" destId="{A07B2680-AD4A-6146-93A0-1B1A8FB30814}" srcOrd="1" destOrd="0" presId="urn:microsoft.com/office/officeart/2005/8/layout/radial1"/>
    <dgm:cxn modelId="{4557F90C-4095-4246-A9D1-209F8CB507A1}" type="presOf" srcId="{4550AC62-056F-4D4B-A3BA-A4FBD9D99AB2}" destId="{19CEECAE-4396-1E44-8EAE-5B1BD977C38D}" srcOrd="0" destOrd="0" presId="urn:microsoft.com/office/officeart/2005/8/layout/radial1"/>
    <dgm:cxn modelId="{DEA02D0D-154B-6E46-BD41-317A254A3CF9}" type="presOf" srcId="{1B45B4FF-A6A0-824C-95CE-5AA93A15523D}" destId="{812D8FD9-05E0-6643-B7F5-B71D4BCFB3BC}" srcOrd="1" destOrd="0" presId="urn:microsoft.com/office/officeart/2005/8/layout/radial1"/>
    <dgm:cxn modelId="{EF849010-C1B1-6349-BB41-72468430FC66}" type="presOf" srcId="{19015720-C41A-8041-AAB7-ACF2DB922FA7}" destId="{FC9FC1BA-CBF4-4849-AC27-4089593BA3AB}" srcOrd="0" destOrd="0" presId="urn:microsoft.com/office/officeart/2005/8/layout/radial1"/>
    <dgm:cxn modelId="{BE77D616-53FA-304B-9633-089CEE8B0CA1}" type="presOf" srcId="{F8A7C0F7-6AED-9F45-B7C0-09A317A1D7FF}" destId="{7E0197F7-D1D2-EC4C-83C0-E9FA25F56F81}" srcOrd="1" destOrd="0" presId="urn:microsoft.com/office/officeart/2005/8/layout/radial1"/>
    <dgm:cxn modelId="{9DC4131B-765D-B54A-ABD8-A3F96B96899C}" srcId="{7F5DB0B4-95E0-DB4F-A6A5-DA864A049AC6}" destId="{1445AB95-24BF-E847-A685-EAF985D0C979}" srcOrd="1" destOrd="0" parTransId="{F8A7C0F7-6AED-9F45-B7C0-09A317A1D7FF}" sibTransId="{92A3C146-C9D7-C445-B3C4-CFA781D278AB}"/>
    <dgm:cxn modelId="{EF70ED1E-E9AD-B64A-B3D0-618268D95AE1}" type="presOf" srcId="{372F8735-F11D-1743-9A67-7E7DC52915A8}" destId="{EF2F7007-8502-4241-AF0F-67D21D91BFDA}" srcOrd="0" destOrd="0" presId="urn:microsoft.com/office/officeart/2005/8/layout/radial1"/>
    <dgm:cxn modelId="{3CF38028-E83E-DB45-A034-8BD1DFAF4938}" type="presOf" srcId="{634C7399-8333-A247-87FB-69EB5C42C142}" destId="{1691AC56-DE10-1742-B8C7-B3E4B557FF75}" srcOrd="1" destOrd="0" presId="urn:microsoft.com/office/officeart/2005/8/layout/radial1"/>
    <dgm:cxn modelId="{485A4B2D-EB0C-414F-ABAE-2627026FFA39}" type="presOf" srcId="{4106925B-84B3-5A49-9204-F7A3DBB73FCF}" destId="{733546B0-D771-F84C-B5AD-5FCE6DF478EF}" srcOrd="0" destOrd="0" presId="urn:microsoft.com/office/officeart/2005/8/layout/radial1"/>
    <dgm:cxn modelId="{87A86C3D-EE81-514E-9E4D-800E16496E42}" type="presOf" srcId="{EDC41E21-7CBF-FB4D-8E93-F3A7016CB90E}" destId="{ACCD2143-24E8-B844-866E-D4D17F859A49}" srcOrd="1" destOrd="0" presId="urn:microsoft.com/office/officeart/2005/8/layout/radial1"/>
    <dgm:cxn modelId="{D0B6813D-E3E1-2F4F-BBC4-8D0C225F368E}" type="presOf" srcId="{4106925B-84B3-5A49-9204-F7A3DBB73FCF}" destId="{2D63E243-3FB4-F04E-9471-E7BC3F33F39D}" srcOrd="1" destOrd="0" presId="urn:microsoft.com/office/officeart/2005/8/layout/radial1"/>
    <dgm:cxn modelId="{8808E051-E54C-8D4F-AE2A-A0ABE641E653}" srcId="{7F5DB0B4-95E0-DB4F-A6A5-DA864A049AC6}" destId="{C2D54F66-3FFF-2F4D-9A56-D55AC60FBAD3}" srcOrd="7" destOrd="0" parTransId="{37B74435-B646-C243-92EA-915D81D73559}" sibTransId="{8A7E30DF-7618-F149-93A0-058C541002E0}"/>
    <dgm:cxn modelId="{814E9061-E243-FC4C-A0B7-A3C0037B4393}" type="presOf" srcId="{7F4412C4-2D9E-B747-8172-6669C4F861CC}" destId="{0D1BA4CC-81C6-3342-9F30-94847B1EA4B1}" srcOrd="0" destOrd="0" presId="urn:microsoft.com/office/officeart/2005/8/layout/radial1"/>
    <dgm:cxn modelId="{9A789561-A47C-FC48-AE60-FD3EE15BBFBC}" type="presOf" srcId="{372F8735-F11D-1743-9A67-7E7DC52915A8}" destId="{223F3904-EE8B-2B45-BC95-50C7DCDAB310}" srcOrd="1" destOrd="0" presId="urn:microsoft.com/office/officeart/2005/8/layout/radial1"/>
    <dgm:cxn modelId="{0999DD66-76EF-3A44-926D-F251C9533498}" type="presOf" srcId="{634C7399-8333-A247-87FB-69EB5C42C142}" destId="{E30212FB-CAF5-D547-9D3D-2AB4320A2059}" srcOrd="0" destOrd="0" presId="urn:microsoft.com/office/officeart/2005/8/layout/radial1"/>
    <dgm:cxn modelId="{D23B9074-E633-9946-BEBB-DB2F5C3C0AB7}" srcId="{19015720-C41A-8041-AAB7-ACF2DB922FA7}" destId="{7F5DB0B4-95E0-DB4F-A6A5-DA864A049AC6}" srcOrd="0" destOrd="0" parTransId="{E7194D74-97CC-9944-AC98-CA5DD90D3BAE}" sibTransId="{E98BC608-40B8-9F42-AF33-3A78A18D9D63}"/>
    <dgm:cxn modelId="{AEBE4E76-AD38-A14A-93E1-901E8915E355}" type="presOf" srcId="{87C5B1F7-15E9-F541-B896-0A7D657CCAD3}" destId="{789ECB04-B6AF-5C46-B5B4-92BCA1467F84}" srcOrd="0" destOrd="0" presId="urn:microsoft.com/office/officeart/2005/8/layout/radial1"/>
    <dgm:cxn modelId="{5036B578-6DA4-344C-8396-46BFCC360A43}" type="presOf" srcId="{EDC41E21-7CBF-FB4D-8E93-F3A7016CB90E}" destId="{E1196C08-D4D4-1745-B37E-9360B9DC89E8}" srcOrd="0" destOrd="0" presId="urn:microsoft.com/office/officeart/2005/8/layout/radial1"/>
    <dgm:cxn modelId="{9CA7377B-472E-1744-BF9A-A08F7E59AE64}" type="presOf" srcId="{5390033A-47B9-5547-8DB4-098B1A0621EF}" destId="{C83BAFCD-E3B2-564A-8E87-D339B29E8F3F}" srcOrd="1" destOrd="0" presId="urn:microsoft.com/office/officeart/2005/8/layout/radial1"/>
    <dgm:cxn modelId="{01AE9982-6CDD-DC42-89BC-411CEA3277D1}" type="presOf" srcId="{49253F76-CC46-8D41-B10A-990F8A84AF4F}" destId="{2A696D30-4A5F-BC4B-837F-D8880271A719}" srcOrd="0" destOrd="0" presId="urn:microsoft.com/office/officeart/2005/8/layout/radial1"/>
    <dgm:cxn modelId="{811E4185-23FF-664D-BD1F-8E92F351016D}" srcId="{7F5DB0B4-95E0-DB4F-A6A5-DA864A049AC6}" destId="{49253F76-CC46-8D41-B10A-990F8A84AF4F}" srcOrd="3" destOrd="0" parTransId="{372F8735-F11D-1743-9A67-7E7DC52915A8}" sibTransId="{6D535901-12D6-4C4B-8C8B-76582B06CBD6}"/>
    <dgm:cxn modelId="{07A3AE88-235C-AD4C-B78C-6EF2279C992D}" type="presOf" srcId="{C2D54F66-3FFF-2F4D-9A56-D55AC60FBAD3}" destId="{B94F1BA1-F82B-1242-8222-8C3BC5B01919}" srcOrd="0" destOrd="0" presId="urn:microsoft.com/office/officeart/2005/8/layout/radial1"/>
    <dgm:cxn modelId="{4B950892-8D4E-6449-AF44-CF3AE116AC8C}" type="presOf" srcId="{1445AB95-24BF-E847-A685-EAF985D0C979}" destId="{D2228AC2-C87B-2A49-8BB4-15D292D4EBC5}" srcOrd="0" destOrd="0" presId="urn:microsoft.com/office/officeart/2005/8/layout/radial1"/>
    <dgm:cxn modelId="{123F2092-1B8D-1F48-A591-4CB1711B7403}" srcId="{7F5DB0B4-95E0-DB4F-A6A5-DA864A049AC6}" destId="{9B1209DF-D54C-F64B-9527-1294B29E386B}" srcOrd="4" destOrd="0" parTransId="{634C7399-8333-A247-87FB-69EB5C42C142}" sibTransId="{F133EA10-077B-624C-A403-8F530E0C5A2F}"/>
    <dgm:cxn modelId="{3B292BAD-492D-1146-A014-30FD24081E63}" type="presOf" srcId="{1F28C7A2-18F3-EC42-BC3C-41A0B18AC624}" destId="{5A9990DE-0C8D-4F4E-BF10-11043C248312}" srcOrd="0" destOrd="0" presId="urn:microsoft.com/office/officeart/2005/8/layout/radial1"/>
    <dgm:cxn modelId="{B4DC5AAE-8F3B-1240-BA4C-9CE688636319}" srcId="{7F5DB0B4-95E0-DB4F-A6A5-DA864A049AC6}" destId="{C82A7933-E232-4D41-AF6C-41A9CE00AA42}" srcOrd="6" destOrd="0" parTransId="{4106925B-84B3-5A49-9204-F7A3DBB73FCF}" sibTransId="{12180A58-F374-0742-9BEA-89420153261C}"/>
    <dgm:cxn modelId="{CE7E95B5-0B38-F74F-869A-48B5F07103B8}" type="presOf" srcId="{7F5DB0B4-95E0-DB4F-A6A5-DA864A049AC6}" destId="{22A5E31C-51F1-8F40-A81E-FA0815361FCE}" srcOrd="0" destOrd="0" presId="urn:microsoft.com/office/officeart/2005/8/layout/radial1"/>
    <dgm:cxn modelId="{506656B8-FFFC-2248-A560-6916E3952BC9}" type="presOf" srcId="{9B1209DF-D54C-F64B-9527-1294B29E386B}" destId="{891D4463-378E-174C-9A3A-749B73B9F87D}" srcOrd="0" destOrd="0" presId="urn:microsoft.com/office/officeart/2005/8/layout/radial1"/>
    <dgm:cxn modelId="{B74AEBB8-C5FD-4E48-8ADF-3F64E57A9DE2}" srcId="{7F5DB0B4-95E0-DB4F-A6A5-DA864A049AC6}" destId="{7F4412C4-2D9E-B747-8172-6669C4F861CC}" srcOrd="8" destOrd="0" parTransId="{73DE2BA6-AC34-7D48-95CF-0A3376B590F1}" sibTransId="{62E7F556-4F33-AD47-83F7-3C2BA01D2571}"/>
    <dgm:cxn modelId="{441F31BB-D563-2D40-BAD1-BA7D96DB299B}" srcId="{7F5DB0B4-95E0-DB4F-A6A5-DA864A049AC6}" destId="{4550AC62-056F-4D4B-A3BA-A4FBD9D99AB2}" srcOrd="0" destOrd="0" parTransId="{EDC41E21-7CBF-FB4D-8E93-F3A7016CB90E}" sibTransId="{7D97390B-640C-F148-9862-9FEE2299BAE0}"/>
    <dgm:cxn modelId="{F26E03BC-D52E-F641-9901-C47A4BE015DD}" type="presOf" srcId="{F8A7C0F7-6AED-9F45-B7C0-09A317A1D7FF}" destId="{51C6C274-783C-D34F-A842-EF850A75D2CA}" srcOrd="0" destOrd="0" presId="urn:microsoft.com/office/officeart/2005/8/layout/radial1"/>
    <dgm:cxn modelId="{26DA26C7-EF42-9942-B97D-2312DB94108A}" type="presOf" srcId="{37B74435-B646-C243-92EA-915D81D73559}" destId="{3B1DCF07-F0D5-B34A-A30C-F5842CD55A6F}" srcOrd="0" destOrd="0" presId="urn:microsoft.com/office/officeart/2005/8/layout/radial1"/>
    <dgm:cxn modelId="{CA226CC9-3360-424B-9ED5-A5C30131EA84}" type="presOf" srcId="{C82A7933-E232-4D41-AF6C-41A9CE00AA42}" destId="{1F10B0CD-3823-2045-ADE3-2F7B972D17F1}" srcOrd="0" destOrd="0" presId="urn:microsoft.com/office/officeart/2005/8/layout/radial1"/>
    <dgm:cxn modelId="{88D7D7CA-151C-614D-9612-135061FBB4C9}" srcId="{7F5DB0B4-95E0-DB4F-A6A5-DA864A049AC6}" destId="{1F28C7A2-18F3-EC42-BC3C-41A0B18AC624}" srcOrd="5" destOrd="0" parTransId="{1B45B4FF-A6A0-824C-95CE-5AA93A15523D}" sibTransId="{20EDBAE1-4BD6-4449-A35B-EB74315A5F84}"/>
    <dgm:cxn modelId="{FFC010D3-4150-C54A-967D-2D9D5216FC9B}" type="presOf" srcId="{73DE2BA6-AC34-7D48-95CF-0A3376B590F1}" destId="{438AE4AA-2084-E44F-95BC-66F8DCBEF6D3}" srcOrd="0" destOrd="0" presId="urn:microsoft.com/office/officeart/2005/8/layout/radial1"/>
    <dgm:cxn modelId="{A32E96D3-4C69-9C4C-9700-1A4D98ED15BD}" type="presOf" srcId="{1B45B4FF-A6A0-824C-95CE-5AA93A15523D}" destId="{461A89F5-7E9E-C649-BBEC-18BE63845FE7}" srcOrd="0" destOrd="0" presId="urn:microsoft.com/office/officeart/2005/8/layout/radial1"/>
    <dgm:cxn modelId="{84BA8BF8-C204-BD4E-B264-77A81EE2EBE8}" srcId="{7F5DB0B4-95E0-DB4F-A6A5-DA864A049AC6}" destId="{87C5B1F7-15E9-F541-B896-0A7D657CCAD3}" srcOrd="2" destOrd="0" parTransId="{5390033A-47B9-5547-8DB4-098B1A0621EF}" sibTransId="{05D34E4F-5AF6-4B4A-88F1-C02EA606046E}"/>
    <dgm:cxn modelId="{8F77127C-4ECB-AE40-98C8-0BB19682C85C}" type="presParOf" srcId="{FC9FC1BA-CBF4-4849-AC27-4089593BA3AB}" destId="{22A5E31C-51F1-8F40-A81E-FA0815361FCE}" srcOrd="0" destOrd="0" presId="urn:microsoft.com/office/officeart/2005/8/layout/radial1"/>
    <dgm:cxn modelId="{A2EAAB91-E7BD-3D42-87EF-0FCDDD549006}" type="presParOf" srcId="{FC9FC1BA-CBF4-4849-AC27-4089593BA3AB}" destId="{E1196C08-D4D4-1745-B37E-9360B9DC89E8}" srcOrd="1" destOrd="0" presId="urn:microsoft.com/office/officeart/2005/8/layout/radial1"/>
    <dgm:cxn modelId="{92220DBA-C400-894E-80A9-C80E26D23657}" type="presParOf" srcId="{E1196C08-D4D4-1745-B37E-9360B9DC89E8}" destId="{ACCD2143-24E8-B844-866E-D4D17F859A49}" srcOrd="0" destOrd="0" presId="urn:microsoft.com/office/officeart/2005/8/layout/radial1"/>
    <dgm:cxn modelId="{D171AFC8-F947-B64F-9D46-0E4C469C9AD2}" type="presParOf" srcId="{FC9FC1BA-CBF4-4849-AC27-4089593BA3AB}" destId="{19CEECAE-4396-1E44-8EAE-5B1BD977C38D}" srcOrd="2" destOrd="0" presId="urn:microsoft.com/office/officeart/2005/8/layout/radial1"/>
    <dgm:cxn modelId="{42E1B47D-DB74-F646-8EC8-2274DF23626F}" type="presParOf" srcId="{FC9FC1BA-CBF4-4849-AC27-4089593BA3AB}" destId="{51C6C274-783C-D34F-A842-EF850A75D2CA}" srcOrd="3" destOrd="0" presId="urn:microsoft.com/office/officeart/2005/8/layout/radial1"/>
    <dgm:cxn modelId="{72128FBA-4A49-0D43-903B-7F35F7D54B2F}" type="presParOf" srcId="{51C6C274-783C-D34F-A842-EF850A75D2CA}" destId="{7E0197F7-D1D2-EC4C-83C0-E9FA25F56F81}" srcOrd="0" destOrd="0" presId="urn:microsoft.com/office/officeart/2005/8/layout/radial1"/>
    <dgm:cxn modelId="{0EFC730A-2B71-0243-8641-8FED81168612}" type="presParOf" srcId="{FC9FC1BA-CBF4-4849-AC27-4089593BA3AB}" destId="{D2228AC2-C87B-2A49-8BB4-15D292D4EBC5}" srcOrd="4" destOrd="0" presId="urn:microsoft.com/office/officeart/2005/8/layout/radial1"/>
    <dgm:cxn modelId="{61DFB7D2-6265-4542-9391-27C069A774D8}" type="presParOf" srcId="{FC9FC1BA-CBF4-4849-AC27-4089593BA3AB}" destId="{8EE9D57E-2070-424B-9FDB-FF276A01675C}" srcOrd="5" destOrd="0" presId="urn:microsoft.com/office/officeart/2005/8/layout/radial1"/>
    <dgm:cxn modelId="{1755F75A-9CDB-C242-A86B-E8E6528D4636}" type="presParOf" srcId="{8EE9D57E-2070-424B-9FDB-FF276A01675C}" destId="{C83BAFCD-E3B2-564A-8E87-D339B29E8F3F}" srcOrd="0" destOrd="0" presId="urn:microsoft.com/office/officeart/2005/8/layout/radial1"/>
    <dgm:cxn modelId="{FF968DF0-9B25-5B4A-BF47-073F27A749AA}" type="presParOf" srcId="{FC9FC1BA-CBF4-4849-AC27-4089593BA3AB}" destId="{789ECB04-B6AF-5C46-B5B4-92BCA1467F84}" srcOrd="6" destOrd="0" presId="urn:microsoft.com/office/officeart/2005/8/layout/radial1"/>
    <dgm:cxn modelId="{134F48BC-B173-8248-896E-2B90DAF4B602}" type="presParOf" srcId="{FC9FC1BA-CBF4-4849-AC27-4089593BA3AB}" destId="{EF2F7007-8502-4241-AF0F-67D21D91BFDA}" srcOrd="7" destOrd="0" presId="urn:microsoft.com/office/officeart/2005/8/layout/radial1"/>
    <dgm:cxn modelId="{9EC76F8F-0DC8-9441-9B25-8DEFFD51083A}" type="presParOf" srcId="{EF2F7007-8502-4241-AF0F-67D21D91BFDA}" destId="{223F3904-EE8B-2B45-BC95-50C7DCDAB310}" srcOrd="0" destOrd="0" presId="urn:microsoft.com/office/officeart/2005/8/layout/radial1"/>
    <dgm:cxn modelId="{139F3BD7-7856-AD4A-94D5-6C007737359E}" type="presParOf" srcId="{FC9FC1BA-CBF4-4849-AC27-4089593BA3AB}" destId="{2A696D30-4A5F-BC4B-837F-D8880271A719}" srcOrd="8" destOrd="0" presId="urn:microsoft.com/office/officeart/2005/8/layout/radial1"/>
    <dgm:cxn modelId="{F95CF44E-199D-6441-A978-73F83DE9F0A5}" type="presParOf" srcId="{FC9FC1BA-CBF4-4849-AC27-4089593BA3AB}" destId="{E30212FB-CAF5-D547-9D3D-2AB4320A2059}" srcOrd="9" destOrd="0" presId="urn:microsoft.com/office/officeart/2005/8/layout/radial1"/>
    <dgm:cxn modelId="{ABD2CC09-0A7A-9C4A-BC16-A6ED8E6C6042}" type="presParOf" srcId="{E30212FB-CAF5-D547-9D3D-2AB4320A2059}" destId="{1691AC56-DE10-1742-B8C7-B3E4B557FF75}" srcOrd="0" destOrd="0" presId="urn:microsoft.com/office/officeart/2005/8/layout/radial1"/>
    <dgm:cxn modelId="{B08C944B-C12C-B84D-BD25-AE07F19D4B35}" type="presParOf" srcId="{FC9FC1BA-CBF4-4849-AC27-4089593BA3AB}" destId="{891D4463-378E-174C-9A3A-749B73B9F87D}" srcOrd="10" destOrd="0" presId="urn:microsoft.com/office/officeart/2005/8/layout/radial1"/>
    <dgm:cxn modelId="{0A5B1D7D-48FC-EE4F-AC4E-12D822F5C2D8}" type="presParOf" srcId="{FC9FC1BA-CBF4-4849-AC27-4089593BA3AB}" destId="{461A89F5-7E9E-C649-BBEC-18BE63845FE7}" srcOrd="11" destOrd="0" presId="urn:microsoft.com/office/officeart/2005/8/layout/radial1"/>
    <dgm:cxn modelId="{C7F58D3C-D112-654A-AF30-680C206B1A4B}" type="presParOf" srcId="{461A89F5-7E9E-C649-BBEC-18BE63845FE7}" destId="{812D8FD9-05E0-6643-B7F5-B71D4BCFB3BC}" srcOrd="0" destOrd="0" presId="urn:microsoft.com/office/officeart/2005/8/layout/radial1"/>
    <dgm:cxn modelId="{4555F799-A32A-0B43-B241-B4E096471552}" type="presParOf" srcId="{FC9FC1BA-CBF4-4849-AC27-4089593BA3AB}" destId="{5A9990DE-0C8D-4F4E-BF10-11043C248312}" srcOrd="12" destOrd="0" presId="urn:microsoft.com/office/officeart/2005/8/layout/radial1"/>
    <dgm:cxn modelId="{88ED0AFE-FD09-3349-9877-04354FCE6E9C}" type="presParOf" srcId="{FC9FC1BA-CBF4-4849-AC27-4089593BA3AB}" destId="{733546B0-D771-F84C-B5AD-5FCE6DF478EF}" srcOrd="13" destOrd="0" presId="urn:microsoft.com/office/officeart/2005/8/layout/radial1"/>
    <dgm:cxn modelId="{2A7659C7-954D-284D-A433-9EA4D985E7D0}" type="presParOf" srcId="{733546B0-D771-F84C-B5AD-5FCE6DF478EF}" destId="{2D63E243-3FB4-F04E-9471-E7BC3F33F39D}" srcOrd="0" destOrd="0" presId="urn:microsoft.com/office/officeart/2005/8/layout/radial1"/>
    <dgm:cxn modelId="{3CDE7EF0-AFA2-3549-912A-02FA6C66783B}" type="presParOf" srcId="{FC9FC1BA-CBF4-4849-AC27-4089593BA3AB}" destId="{1F10B0CD-3823-2045-ADE3-2F7B972D17F1}" srcOrd="14" destOrd="0" presId="urn:microsoft.com/office/officeart/2005/8/layout/radial1"/>
    <dgm:cxn modelId="{93A201F9-2402-1B49-8D76-C72EB81DE46C}" type="presParOf" srcId="{FC9FC1BA-CBF4-4849-AC27-4089593BA3AB}" destId="{3B1DCF07-F0D5-B34A-A30C-F5842CD55A6F}" srcOrd="15" destOrd="0" presId="urn:microsoft.com/office/officeart/2005/8/layout/radial1"/>
    <dgm:cxn modelId="{4074C870-5D7D-A646-9DA8-1435B963F8B7}" type="presParOf" srcId="{3B1DCF07-F0D5-B34A-A30C-F5842CD55A6F}" destId="{A07B2680-AD4A-6146-93A0-1B1A8FB30814}" srcOrd="0" destOrd="0" presId="urn:microsoft.com/office/officeart/2005/8/layout/radial1"/>
    <dgm:cxn modelId="{91A1DD62-4F92-5A4A-B1EF-EBC2F88127E5}" type="presParOf" srcId="{FC9FC1BA-CBF4-4849-AC27-4089593BA3AB}" destId="{B94F1BA1-F82B-1242-8222-8C3BC5B01919}" srcOrd="16" destOrd="0" presId="urn:microsoft.com/office/officeart/2005/8/layout/radial1"/>
    <dgm:cxn modelId="{32535401-2427-7549-BF7C-2A38C5E4434B}" type="presParOf" srcId="{FC9FC1BA-CBF4-4849-AC27-4089593BA3AB}" destId="{438AE4AA-2084-E44F-95BC-66F8DCBEF6D3}" srcOrd="17" destOrd="0" presId="urn:microsoft.com/office/officeart/2005/8/layout/radial1"/>
    <dgm:cxn modelId="{F3173944-DC04-B94F-AF92-D38914F6EE4C}" type="presParOf" srcId="{438AE4AA-2084-E44F-95BC-66F8DCBEF6D3}" destId="{2E5EF36D-C78A-734C-BBEB-E15C31A74CBC}" srcOrd="0" destOrd="0" presId="urn:microsoft.com/office/officeart/2005/8/layout/radial1"/>
    <dgm:cxn modelId="{27FD3DC0-47D0-174A-85B8-95B3805DC857}" type="presParOf" srcId="{FC9FC1BA-CBF4-4849-AC27-4089593BA3AB}" destId="{0D1BA4CC-81C6-3342-9F30-94847B1EA4B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5E31C-51F1-8F40-A81E-FA0815361FCE}">
      <dsp:nvSpPr>
        <dsp:cNvPr id="0" name=""/>
        <dsp:cNvSpPr/>
      </dsp:nvSpPr>
      <dsp:spPr>
        <a:xfrm>
          <a:off x="3748396" y="1543487"/>
          <a:ext cx="1505890" cy="1374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Complacency</a:t>
          </a:r>
        </a:p>
      </dsp:txBody>
      <dsp:txXfrm>
        <a:off x="3968928" y="1744799"/>
        <a:ext cx="1064826" cy="972018"/>
      </dsp:txXfrm>
    </dsp:sp>
    <dsp:sp modelId="{E1196C08-D4D4-1745-B37E-9360B9DC89E8}">
      <dsp:nvSpPr>
        <dsp:cNvPr id="0" name=""/>
        <dsp:cNvSpPr/>
      </dsp:nvSpPr>
      <dsp:spPr>
        <a:xfrm rot="16200000">
          <a:off x="4198586" y="1231522"/>
          <a:ext cx="605509" cy="18421"/>
        </a:xfrm>
        <a:custGeom>
          <a:avLst/>
          <a:gdLst/>
          <a:ahLst/>
          <a:cxnLst/>
          <a:rect l="0" t="0" r="0" b="0"/>
          <a:pathLst>
            <a:path>
              <a:moveTo>
                <a:pt x="0" y="9210"/>
              </a:moveTo>
              <a:lnTo>
                <a:pt x="605509" y="9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4486203" y="1225595"/>
        <a:ext cx="30275" cy="30275"/>
      </dsp:txXfrm>
    </dsp:sp>
    <dsp:sp modelId="{19CEECAE-4396-1E44-8EAE-5B1BD977C38D}">
      <dsp:nvSpPr>
        <dsp:cNvPr id="0" name=""/>
        <dsp:cNvSpPr/>
      </dsp:nvSpPr>
      <dsp:spPr>
        <a:xfrm>
          <a:off x="4040658" y="16611"/>
          <a:ext cx="921366" cy="9213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Absence of a major visible crisis</a:t>
          </a:r>
        </a:p>
      </dsp:txBody>
      <dsp:txXfrm>
        <a:off x="4175589" y="151542"/>
        <a:ext cx="651504" cy="651504"/>
      </dsp:txXfrm>
    </dsp:sp>
    <dsp:sp modelId="{51C6C274-783C-D34F-A842-EF850A75D2CA}">
      <dsp:nvSpPr>
        <dsp:cNvPr id="0" name=""/>
        <dsp:cNvSpPr/>
      </dsp:nvSpPr>
      <dsp:spPr>
        <a:xfrm rot="18600000">
          <a:off x="4855505" y="1453591"/>
          <a:ext cx="580539" cy="18421"/>
        </a:xfrm>
        <a:custGeom>
          <a:avLst/>
          <a:gdLst/>
          <a:ahLst/>
          <a:cxnLst/>
          <a:rect l="0" t="0" r="0" b="0"/>
          <a:pathLst>
            <a:path>
              <a:moveTo>
                <a:pt x="0" y="9210"/>
              </a:moveTo>
              <a:lnTo>
                <a:pt x="580539" y="9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5131261" y="1448289"/>
        <a:ext cx="29026" cy="29026"/>
      </dsp:txXfrm>
    </dsp:sp>
    <dsp:sp modelId="{D2228AC2-C87B-2A49-8BB4-15D292D4EBC5}">
      <dsp:nvSpPr>
        <dsp:cNvPr id="0" name=""/>
        <dsp:cNvSpPr/>
      </dsp:nvSpPr>
      <dsp:spPr>
        <a:xfrm>
          <a:off x="5167795" y="426855"/>
          <a:ext cx="921366" cy="9213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Too many visible resources</a:t>
          </a:r>
        </a:p>
      </dsp:txBody>
      <dsp:txXfrm>
        <a:off x="5302726" y="561786"/>
        <a:ext cx="651504" cy="651504"/>
      </dsp:txXfrm>
    </dsp:sp>
    <dsp:sp modelId="{8EE9D57E-2070-424B-9FDB-FF276A01675C}">
      <dsp:nvSpPr>
        <dsp:cNvPr id="0" name=""/>
        <dsp:cNvSpPr/>
      </dsp:nvSpPr>
      <dsp:spPr>
        <a:xfrm rot="21000000">
          <a:off x="5236503" y="2044171"/>
          <a:ext cx="542146" cy="18421"/>
        </a:xfrm>
        <a:custGeom>
          <a:avLst/>
          <a:gdLst/>
          <a:ahLst/>
          <a:cxnLst/>
          <a:rect l="0" t="0" r="0" b="0"/>
          <a:pathLst>
            <a:path>
              <a:moveTo>
                <a:pt x="0" y="9210"/>
              </a:moveTo>
              <a:lnTo>
                <a:pt x="542146" y="9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5494022" y="2039828"/>
        <a:ext cx="27107" cy="27107"/>
      </dsp:txXfrm>
    </dsp:sp>
    <dsp:sp modelId="{789ECB04-B6AF-5C46-B5B4-92BCA1467F84}">
      <dsp:nvSpPr>
        <dsp:cNvPr id="0" name=""/>
        <dsp:cNvSpPr/>
      </dsp:nvSpPr>
      <dsp:spPr>
        <a:xfrm>
          <a:off x="5767532" y="1465631"/>
          <a:ext cx="921366" cy="9213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Low overall performance standards</a:t>
          </a:r>
        </a:p>
      </dsp:txBody>
      <dsp:txXfrm>
        <a:off x="5902463" y="1600562"/>
        <a:ext cx="651504" cy="651504"/>
      </dsp:txXfrm>
    </dsp:sp>
    <dsp:sp modelId="{EF2F7007-8502-4241-AF0F-67D21D91BFDA}">
      <dsp:nvSpPr>
        <dsp:cNvPr id="0" name=""/>
        <dsp:cNvSpPr/>
      </dsp:nvSpPr>
      <dsp:spPr>
        <a:xfrm rot="1800000">
          <a:off x="5100309" y="2728503"/>
          <a:ext cx="558037" cy="18421"/>
        </a:xfrm>
        <a:custGeom>
          <a:avLst/>
          <a:gdLst/>
          <a:ahLst/>
          <a:cxnLst/>
          <a:rect l="0" t="0" r="0" b="0"/>
          <a:pathLst>
            <a:path>
              <a:moveTo>
                <a:pt x="0" y="9210"/>
              </a:moveTo>
              <a:lnTo>
                <a:pt x="558037" y="9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5365377" y="2723763"/>
        <a:ext cx="27901" cy="27901"/>
      </dsp:txXfrm>
    </dsp:sp>
    <dsp:sp modelId="{2A696D30-4A5F-BC4B-837F-D8880271A719}">
      <dsp:nvSpPr>
        <dsp:cNvPr id="0" name=""/>
        <dsp:cNvSpPr/>
      </dsp:nvSpPr>
      <dsp:spPr>
        <a:xfrm>
          <a:off x="5559246" y="2646882"/>
          <a:ext cx="921366" cy="9213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employees focussed on narrow functional goals</a:t>
          </a:r>
        </a:p>
      </dsp:txBody>
      <dsp:txXfrm>
        <a:off x="5694177" y="2781813"/>
        <a:ext cx="651504" cy="651504"/>
      </dsp:txXfrm>
    </dsp:sp>
    <dsp:sp modelId="{E30212FB-CAF5-D547-9D3D-2AB4320A2059}">
      <dsp:nvSpPr>
        <dsp:cNvPr id="0" name=""/>
        <dsp:cNvSpPr/>
      </dsp:nvSpPr>
      <dsp:spPr>
        <a:xfrm rot="4200000">
          <a:off x="4541776" y="3155160"/>
          <a:ext cx="598708" cy="18421"/>
        </a:xfrm>
        <a:custGeom>
          <a:avLst/>
          <a:gdLst/>
          <a:ahLst/>
          <a:cxnLst/>
          <a:rect l="0" t="0" r="0" b="0"/>
          <a:pathLst>
            <a:path>
              <a:moveTo>
                <a:pt x="0" y="9210"/>
              </a:moveTo>
              <a:lnTo>
                <a:pt x="598708" y="9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4826162" y="3149404"/>
        <a:ext cx="29935" cy="29935"/>
      </dsp:txXfrm>
    </dsp:sp>
    <dsp:sp modelId="{891D4463-378E-174C-9A3A-749B73B9F87D}">
      <dsp:nvSpPr>
        <dsp:cNvPr id="0" name=""/>
        <dsp:cNvSpPr/>
      </dsp:nvSpPr>
      <dsp:spPr>
        <a:xfrm>
          <a:off x="4640395" y="3417889"/>
          <a:ext cx="921366" cy="9213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The wrong KPIs</a:t>
          </a:r>
        </a:p>
      </dsp:txBody>
      <dsp:txXfrm>
        <a:off x="4775326" y="3552820"/>
        <a:ext cx="651504" cy="651504"/>
      </dsp:txXfrm>
    </dsp:sp>
    <dsp:sp modelId="{461A89F5-7E9E-C649-BBEC-18BE63845FE7}">
      <dsp:nvSpPr>
        <dsp:cNvPr id="0" name=""/>
        <dsp:cNvSpPr/>
      </dsp:nvSpPr>
      <dsp:spPr>
        <a:xfrm rot="6600000">
          <a:off x="3862198" y="3155160"/>
          <a:ext cx="598708" cy="18421"/>
        </a:xfrm>
        <a:custGeom>
          <a:avLst/>
          <a:gdLst/>
          <a:ahLst/>
          <a:cxnLst/>
          <a:rect l="0" t="0" r="0" b="0"/>
          <a:pathLst>
            <a:path>
              <a:moveTo>
                <a:pt x="0" y="9210"/>
              </a:moveTo>
              <a:lnTo>
                <a:pt x="598708" y="9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4146584" y="3149404"/>
        <a:ext cx="29935" cy="29935"/>
      </dsp:txXfrm>
    </dsp:sp>
    <dsp:sp modelId="{5A9990DE-0C8D-4F4E-BF10-11043C248312}">
      <dsp:nvSpPr>
        <dsp:cNvPr id="0" name=""/>
        <dsp:cNvSpPr/>
      </dsp:nvSpPr>
      <dsp:spPr>
        <a:xfrm>
          <a:off x="3440921" y="3417889"/>
          <a:ext cx="921366" cy="9213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Lack of customer feedback</a:t>
          </a:r>
        </a:p>
      </dsp:txBody>
      <dsp:txXfrm>
        <a:off x="3575852" y="3552820"/>
        <a:ext cx="651504" cy="651504"/>
      </dsp:txXfrm>
    </dsp:sp>
    <dsp:sp modelId="{733546B0-D771-F84C-B5AD-5FCE6DF478EF}">
      <dsp:nvSpPr>
        <dsp:cNvPr id="0" name=""/>
        <dsp:cNvSpPr/>
      </dsp:nvSpPr>
      <dsp:spPr>
        <a:xfrm rot="9000000">
          <a:off x="3344335" y="2728503"/>
          <a:ext cx="558037" cy="18421"/>
        </a:xfrm>
        <a:custGeom>
          <a:avLst/>
          <a:gdLst/>
          <a:ahLst/>
          <a:cxnLst/>
          <a:rect l="0" t="0" r="0" b="0"/>
          <a:pathLst>
            <a:path>
              <a:moveTo>
                <a:pt x="0" y="9210"/>
              </a:moveTo>
              <a:lnTo>
                <a:pt x="558037" y="9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3609403" y="2723763"/>
        <a:ext cx="27901" cy="27901"/>
      </dsp:txXfrm>
    </dsp:sp>
    <dsp:sp modelId="{1F10B0CD-3823-2045-ADE3-2F7B972D17F1}">
      <dsp:nvSpPr>
        <dsp:cNvPr id="0" name=""/>
        <dsp:cNvSpPr/>
      </dsp:nvSpPr>
      <dsp:spPr>
        <a:xfrm>
          <a:off x="2522070" y="2646882"/>
          <a:ext cx="921366" cy="9213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kill the messenger culture</a:t>
          </a:r>
        </a:p>
      </dsp:txBody>
      <dsp:txXfrm>
        <a:off x="2657001" y="2781813"/>
        <a:ext cx="651504" cy="651504"/>
      </dsp:txXfrm>
    </dsp:sp>
    <dsp:sp modelId="{3B1DCF07-F0D5-B34A-A30C-F5842CD55A6F}">
      <dsp:nvSpPr>
        <dsp:cNvPr id="0" name=""/>
        <dsp:cNvSpPr/>
      </dsp:nvSpPr>
      <dsp:spPr>
        <a:xfrm rot="11400000">
          <a:off x="3224033" y="2044171"/>
          <a:ext cx="542146" cy="18421"/>
        </a:xfrm>
        <a:custGeom>
          <a:avLst/>
          <a:gdLst/>
          <a:ahLst/>
          <a:cxnLst/>
          <a:rect l="0" t="0" r="0" b="0"/>
          <a:pathLst>
            <a:path>
              <a:moveTo>
                <a:pt x="0" y="9210"/>
              </a:moveTo>
              <a:lnTo>
                <a:pt x="542146" y="9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3481552" y="2039828"/>
        <a:ext cx="27107" cy="27107"/>
      </dsp:txXfrm>
    </dsp:sp>
    <dsp:sp modelId="{B94F1BA1-F82B-1242-8222-8C3BC5B01919}">
      <dsp:nvSpPr>
        <dsp:cNvPr id="0" name=""/>
        <dsp:cNvSpPr/>
      </dsp:nvSpPr>
      <dsp:spPr>
        <a:xfrm>
          <a:off x="2313783" y="1465631"/>
          <a:ext cx="921366" cy="9213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Human nature and capacity for denial</a:t>
          </a:r>
        </a:p>
      </dsp:txBody>
      <dsp:txXfrm>
        <a:off x="2448714" y="1600562"/>
        <a:ext cx="651504" cy="651504"/>
      </dsp:txXfrm>
    </dsp:sp>
    <dsp:sp modelId="{438AE4AA-2084-E44F-95BC-66F8DCBEF6D3}">
      <dsp:nvSpPr>
        <dsp:cNvPr id="0" name=""/>
        <dsp:cNvSpPr/>
      </dsp:nvSpPr>
      <dsp:spPr>
        <a:xfrm rot="13800000">
          <a:off x="3566637" y="1453591"/>
          <a:ext cx="580539" cy="18421"/>
        </a:xfrm>
        <a:custGeom>
          <a:avLst/>
          <a:gdLst/>
          <a:ahLst/>
          <a:cxnLst/>
          <a:rect l="0" t="0" r="0" b="0"/>
          <a:pathLst>
            <a:path>
              <a:moveTo>
                <a:pt x="0" y="9210"/>
              </a:moveTo>
              <a:lnTo>
                <a:pt x="580539" y="92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3842394" y="1448289"/>
        <a:ext cx="29026" cy="29026"/>
      </dsp:txXfrm>
    </dsp:sp>
    <dsp:sp modelId="{0D1BA4CC-81C6-3342-9F30-94847B1EA4B1}">
      <dsp:nvSpPr>
        <dsp:cNvPr id="0" name=""/>
        <dsp:cNvSpPr/>
      </dsp:nvSpPr>
      <dsp:spPr>
        <a:xfrm>
          <a:off x="2913520" y="426855"/>
          <a:ext cx="921366" cy="9213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happy talk from senior management</a:t>
          </a:r>
        </a:p>
      </dsp:txBody>
      <dsp:txXfrm>
        <a:off x="3048451" y="561786"/>
        <a:ext cx="651504" cy="651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AED7E-8D2B-1744-A83A-A3D2181F6A2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BE480-9CA7-1444-9A0A-FF46FD3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F3F84-98B4-944A-AA5C-F5BF608EACF7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E3B95-115B-5846-9F25-12CA69A3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7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E3B95-115B-5846-9F25-12CA69A3E5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aseminars.com/topics/management-accounting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5800" y="1597819"/>
            <a:ext cx="21600" cy="4625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0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9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5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new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1125" y="1447824"/>
            <a:ext cx="3111377" cy="0"/>
          </a:xfrm>
          <a:prstGeom prst="line">
            <a:avLst/>
          </a:prstGeom>
          <a:ln w="12700">
            <a:solidFill>
              <a:srgbClr val="7B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1125" y="2478899"/>
            <a:ext cx="3111377" cy="0"/>
          </a:xfrm>
          <a:prstGeom prst="line">
            <a:avLst/>
          </a:prstGeom>
          <a:ln w="12700">
            <a:solidFill>
              <a:srgbClr val="7B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88000" y="1431001"/>
            <a:ext cx="8177798" cy="9253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3150" b="1" i="0" baseline="0">
                <a:solidFill>
                  <a:srgbClr val="4F4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88000" y="243001"/>
            <a:ext cx="8177798" cy="4766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75" b="1" i="0">
                <a:solidFill>
                  <a:srgbClr val="6C4B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25" b="0"/>
            </a:lvl1pPr>
          </a:lstStyle>
          <a:p>
            <a:fld id="{DF9EDD6B-3EBA-4F26-A47F-E5B2501C964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18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88000" y="756000"/>
            <a:ext cx="8558664" cy="0"/>
          </a:xfrm>
          <a:prstGeom prst="line">
            <a:avLst/>
          </a:prstGeom>
          <a:ln w="12700">
            <a:solidFill>
              <a:srgbClr val="7B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88001" y="243001"/>
            <a:ext cx="8560515" cy="4766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75" b="1" i="0">
                <a:solidFill>
                  <a:srgbClr val="6C4B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25" b="0"/>
            </a:lvl1pPr>
          </a:lstStyle>
          <a:p>
            <a:fld id="{3E304B0A-BBD1-45A7-AB73-53120090ED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6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88000" y="756000"/>
            <a:ext cx="8558664" cy="0"/>
          </a:xfrm>
          <a:prstGeom prst="line">
            <a:avLst/>
          </a:prstGeom>
          <a:ln w="12700">
            <a:solidFill>
              <a:srgbClr val="7B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88001" y="243001"/>
            <a:ext cx="8560515" cy="4766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75" b="1" i="0">
                <a:solidFill>
                  <a:srgbClr val="6C4B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25" b="0"/>
            </a:lvl1pPr>
          </a:lstStyle>
          <a:p>
            <a:fld id="{3E304B0A-BBD1-45A7-AB73-53120090ED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81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88000" y="756000"/>
            <a:ext cx="8558664" cy="0"/>
          </a:xfrm>
          <a:prstGeom prst="line">
            <a:avLst/>
          </a:prstGeom>
          <a:ln w="12700">
            <a:solidFill>
              <a:srgbClr val="7B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88001" y="243001"/>
            <a:ext cx="8560515" cy="4766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75" b="1" i="0">
                <a:solidFill>
                  <a:srgbClr val="6C4B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25" b="0"/>
            </a:lvl1pPr>
          </a:lstStyle>
          <a:p>
            <a:fld id="{3E304B0A-BBD1-45A7-AB73-53120090ED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89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88000" y="756000"/>
            <a:ext cx="8558664" cy="0"/>
          </a:xfrm>
          <a:prstGeom prst="line">
            <a:avLst/>
          </a:prstGeom>
          <a:ln w="12700">
            <a:solidFill>
              <a:srgbClr val="7B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88001" y="243001"/>
            <a:ext cx="8560515" cy="4766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75" b="1" i="0">
                <a:solidFill>
                  <a:srgbClr val="6C4B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25" b="0"/>
            </a:lvl1pPr>
          </a:lstStyle>
          <a:p>
            <a:fld id="{3E304B0A-BBD1-45A7-AB73-53120090ED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435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88000" y="756000"/>
            <a:ext cx="8558664" cy="0"/>
          </a:xfrm>
          <a:prstGeom prst="line">
            <a:avLst/>
          </a:prstGeom>
          <a:ln w="12700">
            <a:solidFill>
              <a:srgbClr val="7B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88001" y="243001"/>
            <a:ext cx="8560515" cy="4766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75" b="1" i="0">
                <a:solidFill>
                  <a:srgbClr val="6C4B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25" b="0"/>
            </a:lvl1pPr>
          </a:lstStyle>
          <a:p>
            <a:fld id="{3E304B0A-BBD1-45A7-AB73-53120090ED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98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88000" y="756000"/>
            <a:ext cx="8558664" cy="0"/>
          </a:xfrm>
          <a:prstGeom prst="line">
            <a:avLst/>
          </a:prstGeom>
          <a:ln w="12700">
            <a:solidFill>
              <a:srgbClr val="7B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88001" y="243001"/>
            <a:ext cx="8560515" cy="4766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75" b="1" i="0">
                <a:solidFill>
                  <a:srgbClr val="6C4B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25" b="0"/>
            </a:lvl1pPr>
          </a:lstStyle>
          <a:p>
            <a:fld id="{3E304B0A-BBD1-45A7-AB73-53120090ED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2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37"/>
            <a:ext cx="7946739" cy="6257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71849" y="332629"/>
            <a:ext cx="21600" cy="4625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53211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, singl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7A043B-4383-482E-9FC7-A7011182A234}"/>
              </a:ext>
            </a:extLst>
          </p:cNvPr>
          <p:cNvGrpSpPr/>
          <p:nvPr/>
        </p:nvGrpSpPr>
        <p:grpSpPr>
          <a:xfrm>
            <a:off x="540" y="4679100"/>
            <a:ext cx="9142921" cy="466032"/>
            <a:chOff x="584" y="6228000"/>
            <a:chExt cx="9904831" cy="6213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3A805C-C9FC-43AB-BDEC-22CEED874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6"/>
            <a:stretch/>
          </p:blipFill>
          <p:spPr>
            <a:xfrm>
              <a:off x="584" y="6228000"/>
              <a:ext cx="9904831" cy="6213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442499-EDEE-448D-91E2-3C2F78D4D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3" t="26587" r="8974" b="29342"/>
            <a:stretch/>
          </p:blipFill>
          <p:spPr>
            <a:xfrm>
              <a:off x="128464" y="6315986"/>
              <a:ext cx="1889717" cy="445403"/>
            </a:xfrm>
            <a:prstGeom prst="rect">
              <a:avLst/>
            </a:prstGeom>
          </p:spPr>
        </p:pic>
      </p:grp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9456" y="4767265"/>
            <a:ext cx="524545" cy="273844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0E95895-A76A-433B-9552-8E787B3AF1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569588"/>
            <a:ext cx="9143999" cy="35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569588"/>
            <a:ext cx="9143999" cy="350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162000"/>
            <a:ext cx="8307692" cy="37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100" b="1">
                <a:solidFill>
                  <a:srgbClr val="544F9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8047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, singl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0707F1F-2973-4025-B42A-46C1F163A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1000"/>
            <a:ext cx="9142857" cy="4785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809999"/>
            <a:ext cx="5922198" cy="3834000"/>
          </a:xfrm>
          <a:prstGeom prst="rect">
            <a:avLst/>
          </a:prstGeom>
        </p:spPr>
        <p:txBody>
          <a:bodyPr>
            <a:normAutofit/>
          </a:bodyPr>
          <a:lstStyle>
            <a:lvl1pPr marL="270000" indent="-270000">
              <a:lnSpc>
                <a:spcPts val="1650"/>
              </a:lnSpc>
              <a:spcBef>
                <a:spcPts val="450"/>
              </a:spcBef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540000" indent="-270000">
              <a:lnSpc>
                <a:spcPts val="1650"/>
              </a:lnSpc>
              <a:spcBef>
                <a:spcPts val="450"/>
              </a:spcBef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810000" indent="-270000">
              <a:lnSpc>
                <a:spcPts val="1650"/>
              </a:lnSpc>
              <a:spcBef>
                <a:spcPts val="450"/>
              </a:spcBef>
              <a:defRPr sz="1350">
                <a:solidFill>
                  <a:srgbClr val="544F9E"/>
                </a:solidFill>
                <a:latin typeface="Trebuchet MS" panose="020B0603020202020204" pitchFamily="34" charset="0"/>
              </a:defRPr>
            </a:lvl3pPr>
            <a:lvl4pPr marL="1080000" indent="-270000">
              <a:lnSpc>
                <a:spcPts val="1650"/>
              </a:lnSpc>
              <a:spcBef>
                <a:spcPts val="45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1350000" indent="-270000">
              <a:lnSpc>
                <a:spcPts val="1650"/>
              </a:lnSpc>
              <a:spcBef>
                <a:spcPts val="45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569588"/>
            <a:ext cx="9143999" cy="3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" y="569588"/>
            <a:ext cx="9143999" cy="350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2001" y="162000"/>
            <a:ext cx="8307692" cy="37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100" b="1">
                <a:solidFill>
                  <a:srgbClr val="544F9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4B7277C-3AC8-4DD7-99D9-070DAA30C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1000"/>
            <a:ext cx="9142857" cy="478571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254EC34-C76D-4ABD-85F0-CAFD4539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1000" y="4671000"/>
            <a:ext cx="432000" cy="4860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0CC7518-7C96-4030-B1ED-F90F120F62D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BF9B6-55FE-B94C-8965-7C8DC3FCD9D0}"/>
              </a:ext>
            </a:extLst>
          </p:cNvPr>
          <p:cNvSpPr txBox="1"/>
          <p:nvPr userDrawn="1"/>
        </p:nvSpPr>
        <p:spPr>
          <a:xfrm>
            <a:off x="5010894" y="4715908"/>
            <a:ext cx="18362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Gill Sans MT" panose="020B0502020104020203" pitchFamily="34" charset="77"/>
              </a:rPr>
              <a:t>Kevin Appleby</a:t>
            </a:r>
          </a:p>
          <a:p>
            <a:r>
              <a:rPr lang="en-US" sz="750" dirty="0">
                <a:solidFill>
                  <a:schemeClr val="bg1"/>
                </a:solidFill>
                <a:latin typeface="Gill Sans MT" panose="020B0502020104020203" pitchFamily="34" charset="77"/>
              </a:rPr>
              <a:t>The business accountant’s mentor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5B779-266A-4446-B215-1E88AB90F55F}"/>
              </a:ext>
            </a:extLst>
          </p:cNvPr>
          <p:cNvSpPr txBox="1"/>
          <p:nvPr userDrawn="1"/>
        </p:nvSpPr>
        <p:spPr>
          <a:xfrm>
            <a:off x="6462210" y="810000"/>
            <a:ext cx="2474790" cy="3693319"/>
          </a:xfrm>
          <a:prstGeom prst="rect">
            <a:avLst/>
          </a:prstGeom>
          <a:solidFill>
            <a:schemeClr val="bg2"/>
          </a:solidFill>
          <a:ln w="38100">
            <a:solidFill>
              <a:srgbClr val="AC57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544F9E"/>
                </a:solidFill>
                <a:latin typeface="Gill Sans MT" panose="020B0502020104020203" pitchFamily="34" charset="77"/>
              </a:rPr>
              <a:t>21</a:t>
            </a:r>
            <a:r>
              <a:rPr lang="en-US" sz="1800" baseline="30000" dirty="0">
                <a:solidFill>
                  <a:srgbClr val="544F9E"/>
                </a:solidFill>
                <a:latin typeface="Gill Sans MT" panose="020B0502020104020203" pitchFamily="34" charset="77"/>
              </a:rPr>
              <a:t>st</a:t>
            </a:r>
            <a:r>
              <a:rPr lang="en-US" sz="1800" dirty="0">
                <a:solidFill>
                  <a:srgbClr val="544F9E"/>
                </a:solidFill>
                <a:latin typeface="Gill Sans MT" panose="020B0502020104020203" pitchFamily="34" charset="77"/>
              </a:rPr>
              <a:t> Century Business Accountant</a:t>
            </a:r>
          </a:p>
          <a:p>
            <a:pPr algn="ctr"/>
            <a:r>
              <a:rPr lang="en-US" sz="825" dirty="0">
                <a:solidFill>
                  <a:srgbClr val="CD88BA"/>
                </a:solidFill>
                <a:latin typeface="Gill Sans MT" panose="020B0502020104020203" pitchFamily="34" charset="77"/>
              </a:rPr>
              <a:t>How to be a VITAL part of your business team</a:t>
            </a: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  <a:p>
            <a:pPr algn="ctr"/>
            <a:r>
              <a:rPr lang="en-US" sz="825" dirty="0"/>
              <a:t>Why not join us in the classroom?</a:t>
            </a:r>
          </a:p>
          <a:p>
            <a:pPr algn="ctr"/>
            <a:endParaRPr lang="en-US" sz="825" dirty="0"/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25" dirty="0">
                <a:hlinkClick r:id="rId4"/>
              </a:rPr>
              <a:t>https://www.iaseminars.com/topics/management-accounting</a:t>
            </a:r>
            <a:endParaRPr lang="en-GB" sz="825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25" dirty="0"/>
          </a:p>
          <a:p>
            <a:pPr algn="ctr"/>
            <a:endParaRPr lang="en-US" sz="825" dirty="0">
              <a:solidFill>
                <a:srgbClr val="CD88BA"/>
              </a:solidFill>
              <a:latin typeface="Gill Sans MT" panose="020B050202010402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D00EF-4FFB-9346-B623-DFD0E574DB0F}"/>
              </a:ext>
            </a:extLst>
          </p:cNvPr>
          <p:cNvSpPr txBox="1"/>
          <p:nvPr userDrawn="1"/>
        </p:nvSpPr>
        <p:spPr>
          <a:xfrm>
            <a:off x="6462210" y="3165816"/>
            <a:ext cx="25382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17131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 TFP small logo-thumb left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" y="4588246"/>
            <a:ext cx="1973448" cy="498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83" y="37199"/>
            <a:ext cx="8411485" cy="454121"/>
          </a:xfrm>
          <a:prstGeom prst="rect">
            <a:avLst/>
          </a:prstGeom>
        </p:spPr>
        <p:txBody>
          <a:bodyPr lIns="91429" tIns="45715" rIns="91429" bIns="45715" anchor="ctr" anchorCtr="0">
            <a:normAutofit/>
          </a:bodyPr>
          <a:lstStyle>
            <a:lvl1pPr>
              <a:defRPr sz="2700" b="0" i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15" y="736997"/>
            <a:ext cx="8439150" cy="36909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0957" y="552736"/>
            <a:ext cx="631374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145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67" y="37200"/>
            <a:ext cx="8411485" cy="454121"/>
          </a:xfrm>
          <a:prstGeom prst="rect">
            <a:avLst/>
          </a:prstGeom>
        </p:spPr>
        <p:txBody>
          <a:bodyPr lIns="91429" tIns="45715" rIns="91429" bIns="45715" anchor="ctr" anchorCtr="0">
            <a:normAutofit/>
          </a:bodyPr>
          <a:lstStyle>
            <a:lvl1pPr>
              <a:defRPr sz="2400" b="0" i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0957" y="552736"/>
            <a:ext cx="631374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9" y="4575768"/>
            <a:ext cx="1881068" cy="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0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863" y="1597819"/>
            <a:ext cx="6777446" cy="11366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863" y="2871107"/>
            <a:ext cx="70866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460863" y="1623422"/>
            <a:ext cx="21600" cy="4625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don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15" y="1158479"/>
            <a:ext cx="7772400" cy="1021556"/>
          </a:xfrm>
        </p:spPr>
        <p:txBody>
          <a:bodyPr anchor="t"/>
          <a:lstStyle>
            <a:lvl1pPr algn="ct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8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7300"/>
            <a:ext cx="4038600" cy="35673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7300"/>
            <a:ext cx="4038600" cy="35673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1849" y="332629"/>
            <a:ext cx="21600" cy="4625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6106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solidFill>
            <a:srgbClr val="C6D9F1"/>
          </a:solidFill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71849" y="332629"/>
            <a:ext cx="21600" cy="4625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327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71849" y="332629"/>
            <a:ext cx="21600" cy="4625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998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7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549956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59266901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think-cell Slide" r:id="rId27" imgW="383" imgH="384" progId="TCLayout.ActiveDocument.1">
                  <p:embed/>
                </p:oleObj>
              </mc:Choice>
              <mc:Fallback>
                <p:oleObj name="think-cell Slide" r:id="rId27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7537"/>
            <a:ext cx="7946739" cy="6257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8621"/>
            <a:ext cx="8229600" cy="367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98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E371-A6FB-D244-9D37-8DAEC43A3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4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6" r:id="rId13"/>
    <p:sldLayoutId id="2147483747" r:id="rId14"/>
    <p:sldLayoutId id="2147483751" r:id="rId15"/>
    <p:sldLayoutId id="2147483752" r:id="rId16"/>
    <p:sldLayoutId id="2147483754" r:id="rId17"/>
    <p:sldLayoutId id="2147483755" r:id="rId18"/>
    <p:sldLayoutId id="2147483757" r:id="rId19"/>
    <p:sldLayoutId id="2147483759" r:id="rId20"/>
    <p:sldLayoutId id="2147483764" r:id="rId21"/>
    <p:sldLayoutId id="2147483765" r:id="rId22"/>
    <p:sldLayoutId id="2147483766" r:id="rId23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100" kern="1200" baseline="0">
          <a:solidFill>
            <a:srgbClr val="1F497D"/>
          </a:solidFill>
          <a:latin typeface="Gill Sans"/>
          <a:ea typeface="+mj-ea"/>
          <a:cs typeface="Gill San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mula.com/editorials/?i=sunsetyellow_rio&amp;lang=E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404phylenotfound.blogspot.com/2013/04/management-consulting-industry-radical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discussing-opportunities-crisis-horn-africa-hoa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mainfinito.com/2010/01/desarrollo-profesional-cual-es-tu-burning-platform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278167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6556&amp;picture=flying-airplan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-psychology/chapter/leadership-and-organizatio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4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Leading Business Change in the Finance Function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 1 Create a sense of urgency</a:t>
            </a:r>
          </a:p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Copyright 2020 Appleby Management Services Ltd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1</a:t>
            </a:fld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1145382" y="4424806"/>
            <a:ext cx="6855618" cy="38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292100" y="203200"/>
            <a:ext cx="59690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A person and person looking at each other&#10;&#10;Description automatically generated with medium confidence">
            <a:extLst>
              <a:ext uri="{FF2B5EF4-FFF2-40B4-BE49-F238E27FC236}">
                <a16:creationId xmlns:a16="http://schemas.microsoft.com/office/drawing/2014/main" id="{B1EF7B3A-9CDA-4541-B3C8-40E94FF4A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1186" y="1008063"/>
            <a:ext cx="5881628" cy="367665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390753-963F-EF41-899D-3925FA8BD5F0}"/>
              </a:ext>
            </a:extLst>
          </p:cNvPr>
          <p:cNvSpPr txBox="1"/>
          <p:nvPr/>
        </p:nvSpPr>
        <p:spPr>
          <a:xfrm>
            <a:off x="1631186" y="4684713"/>
            <a:ext cx="5881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premula.com/editorials/?i=sunsetyellow_rio&amp;lang=EN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0B6C8-5EFA-554F-A65D-824086DA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your people talk to disgruntled customers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DEB6A-5140-674E-9307-148E237451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3B8FB-1E65-D343-B4EF-D930680DF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BD3C0-AAF3-4744-95F6-3975D6ABEE52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They cant hide from the truth!</a:t>
            </a:r>
          </a:p>
        </p:txBody>
      </p:sp>
    </p:spTree>
    <p:extLst>
      <p:ext uri="{BB962C8B-B14F-4D97-AF65-F5344CB8AC3E}">
        <p14:creationId xmlns:p14="http://schemas.microsoft.com/office/powerpoint/2010/main" val="3145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AE9C-BDC0-D544-B767-BE72EDE3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consultants</a:t>
            </a:r>
          </a:p>
        </p:txBody>
      </p:sp>
      <p:pic>
        <p:nvPicPr>
          <p:cNvPr id="8" name="Content Placeholder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A91817A-4097-2241-BC09-BA865B716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1021254"/>
            <a:ext cx="8229600" cy="29860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9AB3A-216F-CE4A-861E-5E8808FEBD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3CAFF-5EA0-B246-94C7-F2EDF73F9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8BB91-4BCA-4049-8E57-473328476DDF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Forces an external view and management discussion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6D21E-7F36-3248-9574-AFC7E39FF2FF}"/>
              </a:ext>
            </a:extLst>
          </p:cNvPr>
          <p:cNvSpPr txBox="1"/>
          <p:nvPr/>
        </p:nvSpPr>
        <p:spPr>
          <a:xfrm>
            <a:off x="457200" y="4007320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404phylenotfound.blogspot.com/2013/04/management-consulting-industry-radical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5266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1A8B6279-C671-B14C-8C99-F8C51886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7793" y="341095"/>
            <a:ext cx="6141719" cy="4606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ACF70-2BED-8D47-9D97-C3D2281F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 the happy talk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120F5-CC8C-4E4F-8B63-813BFEBCC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8A3D-FAD7-3846-B11C-1E8791522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E0739-301D-EC4F-A184-505858BC0E1E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Tell it like it is in company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4822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3A32-1D15-BA4E-BEB4-A5B81F80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opportunities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389D54-57CA-C743-9E50-FB552530B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8098" y="678694"/>
            <a:ext cx="8274101" cy="422549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BFC63-F102-9440-8A1A-8B24DF1C1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A33B2-A279-9241-8A4C-52A0DA87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39D1C0-2972-0448-A1A7-53131C94845E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Bombard people with info on what we’re missing out on </a:t>
            </a:r>
          </a:p>
        </p:txBody>
      </p:sp>
    </p:spTree>
    <p:extLst>
      <p:ext uri="{BB962C8B-B14F-4D97-AF65-F5344CB8AC3E}">
        <p14:creationId xmlns:p14="http://schemas.microsoft.com/office/powerpoint/2010/main" val="140253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06EF22-FE6A-6846-9E62-DB85F541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to leading a finance transformation journey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F2E60A-C775-D14A-B45C-7A1EEF48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Create a sense of urgency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Build a guiding coalition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Form a strategic vision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Enlist a volunteer army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Enable action by removing barriers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Generate short term wins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Sustain progress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Embed the changes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B4F8F-E8A4-0B44-9DFF-E1D36F4B49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6964-D760-3849-9624-88CFC2BD7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65FD3600-8C9F-8345-A62F-01494EA0B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82" y="1283602"/>
            <a:ext cx="3779334" cy="2374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9C1FA3-1371-304D-812A-BD19453180F7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Steps 1-4 have a common enemy - Complacency</a:t>
            </a:r>
          </a:p>
        </p:txBody>
      </p:sp>
    </p:spTree>
    <p:extLst>
      <p:ext uri="{BB962C8B-B14F-4D97-AF65-F5344CB8AC3E}">
        <p14:creationId xmlns:p14="http://schemas.microsoft.com/office/powerpoint/2010/main" val="59000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sky, outdoor, water, boat&#10;&#10;Description automatically generated">
            <a:extLst>
              <a:ext uri="{FF2B5EF4-FFF2-40B4-BE49-F238E27FC236}">
                <a16:creationId xmlns:a16="http://schemas.microsoft.com/office/drawing/2014/main" id="{DCC9F7E1-EE27-7A4F-80A0-049FA2E8A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152" y="483988"/>
            <a:ext cx="6602930" cy="433317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979BA-FE19-6140-9122-38C167ED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Nothing happens without a burning platform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CE28F-7FF3-C54A-A9E3-DE148D1AC1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9EA19-E42B-6641-BB63-CB018D13D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5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1A94-849D-F84F-B9D2-26ADA32C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if there’s too much complacency?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BD6CC-C542-FD49-8FE0-E9491AA1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Don’t get the extra effort needed</a:t>
            </a:r>
          </a:p>
          <a:p>
            <a:r>
              <a:rPr lang="en-GB" dirty="0"/>
              <a:t>Cling to the status quo</a:t>
            </a:r>
          </a:p>
          <a:p>
            <a:r>
              <a:rPr lang="en-GB" dirty="0"/>
              <a:t>Continuous improvement doesn’t happen</a:t>
            </a:r>
          </a:p>
          <a:p>
            <a:r>
              <a:rPr lang="en-GB" dirty="0"/>
              <a:t>New strategies fail to get implemented well</a:t>
            </a:r>
          </a:p>
          <a:p>
            <a:r>
              <a:rPr lang="en-GB" dirty="0"/>
              <a:t>Acquisitions aren’t assimilated properly</a:t>
            </a:r>
          </a:p>
          <a:p>
            <a:r>
              <a:rPr lang="en-GB" dirty="0"/>
              <a:t>Downsizing doesn’t get to the least necessary expenses</a:t>
            </a:r>
          </a:p>
          <a:p>
            <a:r>
              <a:rPr lang="en-GB" dirty="0"/>
              <a:t>Quality programmes become surface talk not real business substance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8061B-442F-3E4D-BC29-7287DE84CF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9D242-9DFB-D245-B083-E76B614AF0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7184-93D5-7A45-89EF-693C4AFF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complacency come from?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CF9846-3C69-624B-B4EB-578A0833E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927719"/>
              </p:ext>
            </p:extLst>
          </p:nvPr>
        </p:nvGraphicFramePr>
        <p:xfrm>
          <a:off x="66502" y="623456"/>
          <a:ext cx="9002683" cy="435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129AE-7B29-9447-A897-7AC4BFB830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DC5EB-6320-D84A-95CC-D60CBAB68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D58B5-A33B-D942-8B8B-4119B15CCE43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But….how do you create urgency?</a:t>
            </a:r>
          </a:p>
        </p:txBody>
      </p:sp>
    </p:spTree>
    <p:extLst>
      <p:ext uri="{BB962C8B-B14F-4D97-AF65-F5344CB8AC3E}">
        <p14:creationId xmlns:p14="http://schemas.microsoft.com/office/powerpoint/2010/main" val="256382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A5E31C-51F1-8F40-A81E-FA0815361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196C08-D4D4-1745-B37E-9360B9DC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CEECAE-4396-1E44-8EAE-5B1BD977C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C6C274-783C-D34F-A842-EF850A75D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228AC2-C87B-2A49-8BB4-15D292D4E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E9D57E-2070-424B-9FDB-FF276A016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9ECB04-B6AF-5C46-B5B4-92BCA146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2F7007-8502-4241-AF0F-67D21D91B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96D30-4A5F-BC4B-837F-D8880271A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0212FB-CAF5-D547-9D3D-2AB4320A2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1D4463-378E-174C-9A3A-749B73B9F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1A89F5-7E9E-C649-BBEC-18BE63845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990DE-0C8D-4F4E-BF10-11043C248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546B0-D771-F84C-B5AD-5FCE6DF47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10B0CD-3823-2045-ADE3-2F7B972D1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1DCF07-F0D5-B34A-A30C-F5842CD55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4F1BA1-F82B-1242-8222-8C3BC5B01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8AE4AA-2084-E44F-95BC-66F8DCBEF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1BA4CC-81C6-3342-9F30-94847B1EA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Sub>
          <a:bldDgm bld="one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sky, grass, outdoor, road&#10;&#10;Description automatically generated">
            <a:extLst>
              <a:ext uri="{FF2B5EF4-FFF2-40B4-BE49-F238E27FC236}">
                <a16:creationId xmlns:a16="http://schemas.microsoft.com/office/drawing/2014/main" id="{2A226422-0A05-1A4E-B222-4FE1A73D1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7279" y="240347"/>
            <a:ext cx="6410425" cy="480781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5316F3-5A51-394C-9FD3-931C7C4A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crisis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BB1A6-EBAC-EF40-96F4-E102C8770E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C34F0-401A-1648-9628-CBAF198AC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500F3-FE2A-6540-BDDF-B936771329BD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Allow something to go wrong</a:t>
            </a:r>
          </a:p>
        </p:txBody>
      </p:sp>
    </p:spTree>
    <p:extLst>
      <p:ext uri="{BB962C8B-B14F-4D97-AF65-F5344CB8AC3E}">
        <p14:creationId xmlns:p14="http://schemas.microsoft.com/office/powerpoint/2010/main" val="21507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assenger airplane flying in the sky&#10;&#10;Description automatically generated with low confidence">
            <a:extLst>
              <a:ext uri="{FF2B5EF4-FFF2-40B4-BE49-F238E27FC236}">
                <a16:creationId xmlns:a16="http://schemas.microsoft.com/office/drawing/2014/main" id="{7168490A-8E26-1440-B7DD-BAC90DB70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663" y="46562"/>
            <a:ext cx="7623208" cy="50503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610CC-9E54-C849-BF4F-9C3B9B48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Eliminate obvious examples of excess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5B451-DBF2-BE4A-A23F-0050FBE2C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5BD4F-79D7-744F-95BD-CBD032D9F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0FF9C2-626A-5546-BF69-FA7A248A3AA8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Discretionary spend embargo</a:t>
            </a:r>
          </a:p>
        </p:txBody>
      </p:sp>
    </p:spTree>
    <p:extLst>
      <p:ext uri="{BB962C8B-B14F-4D97-AF65-F5344CB8AC3E}">
        <p14:creationId xmlns:p14="http://schemas.microsoft.com/office/powerpoint/2010/main" val="8803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6201-18D8-F045-B620-7580BD0B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unachievable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36C4-65C8-C442-A74D-2E7D9E7EA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Revenue</a:t>
            </a:r>
          </a:p>
          <a:p>
            <a:r>
              <a:rPr lang="en-GB" dirty="0"/>
              <a:t>Profit</a:t>
            </a:r>
          </a:p>
          <a:p>
            <a:r>
              <a:rPr lang="en-GB" dirty="0"/>
              <a:t>Productivity </a:t>
            </a:r>
          </a:p>
          <a:p>
            <a:r>
              <a:rPr lang="en-GB" dirty="0"/>
              <a:t>Customer satisfaction </a:t>
            </a:r>
          </a:p>
          <a:p>
            <a:r>
              <a:rPr lang="en-GB" dirty="0"/>
              <a:t>Output</a:t>
            </a:r>
          </a:p>
          <a:p>
            <a:r>
              <a:rPr lang="en-GB" dirty="0"/>
              <a:t>Cycle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63EA6-11DC-9B4B-9AC4-D1EE417E85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4FDA-0762-2042-8A59-6FFFB3A2FA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7E371-A6FB-D244-9D37-8DAEC43A3FF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B3A06-82BC-8446-B200-BD134E5E8700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Simply cant achieve these with BAU….Therefore something must change</a:t>
            </a:r>
          </a:p>
        </p:txBody>
      </p:sp>
    </p:spTree>
    <p:extLst>
      <p:ext uri="{BB962C8B-B14F-4D97-AF65-F5344CB8AC3E}">
        <p14:creationId xmlns:p14="http://schemas.microsoft.com/office/powerpoint/2010/main" val="32361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person, indoor, group, people&#10;&#10;Description automatically generated">
            <a:extLst>
              <a:ext uri="{FF2B5EF4-FFF2-40B4-BE49-F238E27FC236}">
                <a16:creationId xmlns:a16="http://schemas.microsoft.com/office/drawing/2014/main" id="{D005BA6A-744D-9241-B23E-949BE2A18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9293" y="317537"/>
            <a:ext cx="6217920" cy="46634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ACA29B-2C99-C645-BB50-3E5AFD60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 to more employees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6C113-9C01-3E49-A105-6770B5FE7E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Copyright 2020 Appleby Management Services Ltd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70F1F-4E2E-A645-AB84-909356677171}"/>
              </a:ext>
            </a:extLst>
          </p:cNvPr>
          <p:cNvSpPr/>
          <p:nvPr/>
        </p:nvSpPr>
        <p:spPr>
          <a:xfrm>
            <a:off x="10705" y="4238152"/>
            <a:ext cx="9141151" cy="338554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Make sure people know the score </a:t>
            </a:r>
          </a:p>
        </p:txBody>
      </p:sp>
    </p:spTree>
    <p:extLst>
      <p:ext uri="{BB962C8B-B14F-4D97-AF65-F5344CB8AC3E}">
        <p14:creationId xmlns:p14="http://schemas.microsoft.com/office/powerpoint/2010/main" val="27593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nsform your business in 100 days v2" id="{AA674BCA-A9AB-0047-B5C1-75C79B5DA662}" vid="{E9CA0895-C242-634C-8E75-2C188DC282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transform your business in 100 days v2</Template>
  <TotalTime>104445</TotalTime>
  <Words>382</Words>
  <Application>Microsoft Macintosh PowerPoint</Application>
  <PresentationFormat>On-screen Show (16:9)</PresentationFormat>
  <Paragraphs>83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</vt:lpstr>
      <vt:lpstr>Gill Sans MT</vt:lpstr>
      <vt:lpstr>Trebuchet MS</vt:lpstr>
      <vt:lpstr>Office Theme</vt:lpstr>
      <vt:lpstr>think-cell Slide</vt:lpstr>
      <vt:lpstr>Leading Business Change in the Finance Function</vt:lpstr>
      <vt:lpstr>8 Steps to leading a finance transformation journey</vt:lpstr>
      <vt:lpstr>Nothing happens without a burning platform</vt:lpstr>
      <vt:lpstr>What happens if there’s too much complacency?</vt:lpstr>
      <vt:lpstr>Where does complacency come from?</vt:lpstr>
      <vt:lpstr>Create a crisis</vt:lpstr>
      <vt:lpstr>Eliminate obvious examples of excess</vt:lpstr>
      <vt:lpstr>Set unachievable targets</vt:lpstr>
      <vt:lpstr>More info to more employees</vt:lpstr>
      <vt:lpstr>Make your people talk to disgruntled customers</vt:lpstr>
      <vt:lpstr>Use consultants</vt:lpstr>
      <vt:lpstr>Stop the happy talk</vt:lpstr>
      <vt:lpstr>Future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 Your Business in 100 Days</dc:title>
  <dc:creator>Kevin Appleby</dc:creator>
  <cp:lastModifiedBy>Kevin Appleby</cp:lastModifiedBy>
  <cp:revision>106</cp:revision>
  <dcterms:created xsi:type="dcterms:W3CDTF">2016-12-05T22:49:24Z</dcterms:created>
  <dcterms:modified xsi:type="dcterms:W3CDTF">2021-06-22T10:53:50Z</dcterms:modified>
</cp:coreProperties>
</file>