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ags/tag1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33" r:id="rId1"/>
  </p:sldMasterIdLst>
  <p:notesMasterIdLst>
    <p:notesMasterId r:id="rId6"/>
  </p:notesMasterIdLst>
  <p:handoutMasterIdLst>
    <p:handoutMasterId r:id="rId7"/>
  </p:handoutMasterIdLst>
  <p:sldIdLst>
    <p:sldId id="668" r:id="rId2"/>
    <p:sldId id="449" r:id="rId3"/>
    <p:sldId id="1585" r:id="rId4"/>
    <p:sldId id="1586" r:id="rId5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410"/>
    <p:restoredTop sz="95055"/>
  </p:normalViewPr>
  <p:slideViewPr>
    <p:cSldViewPr snapToGrid="0" snapToObjects="1">
      <p:cViewPr varScale="1">
        <p:scale>
          <a:sx n="124" d="100"/>
          <a:sy n="124" d="100"/>
        </p:scale>
        <p:origin x="90" y="51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1AED7E-8D2B-1744-A83A-A3D2181F6A2D}" type="datetimeFigureOut">
              <a:rPr lang="en-US" smtClean="0"/>
              <a:t>5/20/2021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6BE480-9CA7-1444-9A0A-FF46FD3E88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35213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AF3F84-98B4-944A-AA5C-F5BF608EACF7}" type="datetimeFigureOut">
              <a:rPr lang="en-US" smtClean="0"/>
              <a:t>5/20/2021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4E3B95-115B-5846-9F25-12CA69A3E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402761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4E3B95-115B-5846-9F25-12CA69A3E5B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0728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AA975A-C75B-415A-926A-3ED591C68155}" type="slidenum">
              <a:rPr lang="en-GB" smtClean="0"/>
              <a:pPr>
                <a:defRPr/>
              </a:pPr>
              <a:t>2</a:t>
            </a:fld>
            <a:endParaRPr lang="en-GB" dirty="0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GB" sz="11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Course 0070: </a:t>
            </a:r>
            <a:r>
              <a:rPr lang="en-GB" sz="1100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Budgeting and Cost Control for Managers</a:t>
            </a:r>
            <a:endParaRPr lang="en-US" sz="1100" b="1" i="1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71634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hyperlink" Target="https://www.iaseminars.com/topics/management-accounting" TargetMode="Externa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914650"/>
            <a:ext cx="7086600" cy="131445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685800" y="1597819"/>
            <a:ext cx="21600" cy="462598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l"/>
            <a:r>
              <a:rPr lang="en-US" dirty="0"/>
              <a:t>Copyright 2020 Appleby Management Services Ltd </a:t>
            </a: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637E371-A6FB-D244-9D37-8DAEC43A3FF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46015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15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l"/>
            <a:r>
              <a:rPr lang="en-US" dirty="0"/>
              <a:t>Copyright 2020 Appleby Management Services Ltd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637E371-A6FB-D244-9D37-8DAEC43A3FF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8937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l"/>
            <a:r>
              <a:rPr lang="en-US" dirty="0"/>
              <a:t>Copyright 2020 Appleby Management Services Ltd 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637E371-A6FB-D244-9D37-8DAEC43A3FF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0472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l"/>
            <a:r>
              <a:rPr lang="en-US" dirty="0"/>
              <a:t>Copyright 2020 Appleby Management Services Ltd 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637E371-A6FB-D244-9D37-8DAEC43A3FF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31519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- new sess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281125" y="1447824"/>
            <a:ext cx="3111377" cy="0"/>
          </a:xfrm>
          <a:prstGeom prst="line">
            <a:avLst/>
          </a:prstGeom>
          <a:ln w="12700">
            <a:solidFill>
              <a:srgbClr val="7B7979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281125" y="2478899"/>
            <a:ext cx="3111377" cy="0"/>
          </a:xfrm>
          <a:prstGeom prst="line">
            <a:avLst/>
          </a:prstGeom>
          <a:ln w="12700">
            <a:solidFill>
              <a:srgbClr val="7B7979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 Placeholder 13"/>
          <p:cNvSpPr>
            <a:spLocks noGrp="1"/>
          </p:cNvSpPr>
          <p:nvPr>
            <p:ph type="body" sz="quarter" idx="16"/>
          </p:nvPr>
        </p:nvSpPr>
        <p:spPr>
          <a:xfrm>
            <a:off x="288000" y="1431001"/>
            <a:ext cx="8177798" cy="925358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3150" b="1" i="0" baseline="0">
                <a:solidFill>
                  <a:srgbClr val="4F4C4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15"/>
          <p:cNvSpPr>
            <a:spLocks noGrp="1"/>
          </p:cNvSpPr>
          <p:nvPr>
            <p:ph type="body" sz="quarter" idx="17"/>
          </p:nvPr>
        </p:nvSpPr>
        <p:spPr>
          <a:xfrm>
            <a:off x="288000" y="243001"/>
            <a:ext cx="8177798" cy="476612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475" b="1" i="0">
                <a:solidFill>
                  <a:srgbClr val="6C4B9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 sz="825" b="0"/>
            </a:lvl1pPr>
          </a:lstStyle>
          <a:p>
            <a:fld id="{DF9EDD6B-3EBA-4F26-A47F-E5B2501C964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228183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288000" y="756000"/>
            <a:ext cx="8558664" cy="0"/>
          </a:xfrm>
          <a:prstGeom prst="line">
            <a:avLst/>
          </a:prstGeom>
          <a:ln w="12700">
            <a:solidFill>
              <a:srgbClr val="7B7979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 Placeholder 15"/>
          <p:cNvSpPr>
            <a:spLocks noGrp="1"/>
          </p:cNvSpPr>
          <p:nvPr>
            <p:ph type="body" sz="quarter" idx="17"/>
          </p:nvPr>
        </p:nvSpPr>
        <p:spPr>
          <a:xfrm>
            <a:off x="288001" y="243001"/>
            <a:ext cx="8560515" cy="476612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475" b="1" i="0">
                <a:solidFill>
                  <a:srgbClr val="6C4B9E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lide Number Placeholder 1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 sz="825" b="0"/>
            </a:lvl1pPr>
          </a:lstStyle>
          <a:p>
            <a:fld id="{3E304B0A-BBD1-45A7-AB73-53120090ED5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15605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3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288000" y="756000"/>
            <a:ext cx="8558664" cy="0"/>
          </a:xfrm>
          <a:prstGeom prst="line">
            <a:avLst/>
          </a:prstGeom>
          <a:ln w="12700">
            <a:solidFill>
              <a:srgbClr val="7B7979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 Placeholder 15"/>
          <p:cNvSpPr>
            <a:spLocks noGrp="1"/>
          </p:cNvSpPr>
          <p:nvPr>
            <p:ph type="body" sz="quarter" idx="17"/>
          </p:nvPr>
        </p:nvSpPr>
        <p:spPr>
          <a:xfrm>
            <a:off x="288001" y="243001"/>
            <a:ext cx="8560515" cy="476612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475" b="1" i="0">
                <a:solidFill>
                  <a:srgbClr val="6C4B9E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lide Number Placeholder 1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 sz="825" b="0"/>
            </a:lvl1pPr>
          </a:lstStyle>
          <a:p>
            <a:fld id="{3E304B0A-BBD1-45A7-AB73-53120090ED5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688162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4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288000" y="756000"/>
            <a:ext cx="8558664" cy="0"/>
          </a:xfrm>
          <a:prstGeom prst="line">
            <a:avLst/>
          </a:prstGeom>
          <a:ln w="12700">
            <a:solidFill>
              <a:srgbClr val="7B7979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 Placeholder 15"/>
          <p:cNvSpPr>
            <a:spLocks noGrp="1"/>
          </p:cNvSpPr>
          <p:nvPr>
            <p:ph type="body" sz="quarter" idx="17"/>
          </p:nvPr>
        </p:nvSpPr>
        <p:spPr>
          <a:xfrm>
            <a:off x="288001" y="243001"/>
            <a:ext cx="8560515" cy="476612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475" b="1" i="0">
                <a:solidFill>
                  <a:srgbClr val="6C4B9E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lide Number Placeholder 1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 sz="825" b="0"/>
            </a:lvl1pPr>
          </a:lstStyle>
          <a:p>
            <a:fld id="{3E304B0A-BBD1-45A7-AB73-53120090ED5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2389306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6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288000" y="756000"/>
            <a:ext cx="8558664" cy="0"/>
          </a:xfrm>
          <a:prstGeom prst="line">
            <a:avLst/>
          </a:prstGeom>
          <a:ln w="12700">
            <a:solidFill>
              <a:srgbClr val="7B7979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 Placeholder 15"/>
          <p:cNvSpPr>
            <a:spLocks noGrp="1"/>
          </p:cNvSpPr>
          <p:nvPr>
            <p:ph type="body" sz="quarter" idx="17"/>
          </p:nvPr>
        </p:nvSpPr>
        <p:spPr>
          <a:xfrm>
            <a:off x="288001" y="243001"/>
            <a:ext cx="8560515" cy="476612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475" b="1" i="0">
                <a:solidFill>
                  <a:srgbClr val="6C4B9E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lide Number Placeholder 1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 sz="825" b="0"/>
            </a:lvl1pPr>
          </a:lstStyle>
          <a:p>
            <a:fld id="{3E304B0A-BBD1-45A7-AB73-53120090ED5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443512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7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288000" y="756000"/>
            <a:ext cx="8558664" cy="0"/>
          </a:xfrm>
          <a:prstGeom prst="line">
            <a:avLst/>
          </a:prstGeom>
          <a:ln w="12700">
            <a:solidFill>
              <a:srgbClr val="7B7979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 Placeholder 15"/>
          <p:cNvSpPr>
            <a:spLocks noGrp="1"/>
          </p:cNvSpPr>
          <p:nvPr>
            <p:ph type="body" sz="quarter" idx="17"/>
          </p:nvPr>
        </p:nvSpPr>
        <p:spPr>
          <a:xfrm>
            <a:off x="288001" y="243001"/>
            <a:ext cx="8560515" cy="476612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475" b="1" i="0">
                <a:solidFill>
                  <a:srgbClr val="6C4B9E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lide Number Placeholder 1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 sz="825" b="0"/>
            </a:lvl1pPr>
          </a:lstStyle>
          <a:p>
            <a:fld id="{3E304B0A-BBD1-45A7-AB73-53120090ED5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69836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9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288000" y="756000"/>
            <a:ext cx="8558664" cy="0"/>
          </a:xfrm>
          <a:prstGeom prst="line">
            <a:avLst/>
          </a:prstGeom>
          <a:ln w="12700">
            <a:solidFill>
              <a:srgbClr val="7B7979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 Placeholder 15"/>
          <p:cNvSpPr>
            <a:spLocks noGrp="1"/>
          </p:cNvSpPr>
          <p:nvPr>
            <p:ph type="body" sz="quarter" idx="17"/>
          </p:nvPr>
        </p:nvSpPr>
        <p:spPr>
          <a:xfrm>
            <a:off x="288001" y="243001"/>
            <a:ext cx="8560515" cy="476612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475" b="1" i="0">
                <a:solidFill>
                  <a:srgbClr val="6C4B9E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lide Number Placeholder 1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 sz="825" b="0"/>
            </a:lvl1pPr>
          </a:lstStyle>
          <a:p>
            <a:fld id="{3E304B0A-BBD1-45A7-AB73-53120090ED5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27329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17537"/>
            <a:ext cx="7946739" cy="62571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l"/>
            <a:r>
              <a:rPr lang="en-US" dirty="0"/>
              <a:t>Copyright 2020 Appleby Management Services Ltd 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637E371-A6FB-D244-9D37-8DAEC43A3FF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471849" y="332629"/>
            <a:ext cx="21600" cy="462598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365321161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Empty, single titl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367A043B-4383-482E-9FC7-A7011182A234}"/>
              </a:ext>
            </a:extLst>
          </p:cNvPr>
          <p:cNvGrpSpPr/>
          <p:nvPr/>
        </p:nvGrpSpPr>
        <p:grpSpPr>
          <a:xfrm>
            <a:off x="540" y="4679100"/>
            <a:ext cx="9142921" cy="466032"/>
            <a:chOff x="584" y="6228000"/>
            <a:chExt cx="9904831" cy="621376"/>
          </a:xfrm>
        </p:grpSpPr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403A805C-C9FC-43AB-BDEC-22CEED874F6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5406"/>
            <a:stretch/>
          </p:blipFill>
          <p:spPr>
            <a:xfrm>
              <a:off x="584" y="6228000"/>
              <a:ext cx="9904831" cy="621376"/>
            </a:xfrm>
            <a:prstGeom prst="rect">
              <a:avLst/>
            </a:prstGeom>
          </p:spPr>
        </p:pic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id="{6D442499-EDEE-448D-91E2-3C2F78D4D93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0403" t="26587" r="8974" b="29342"/>
            <a:stretch/>
          </p:blipFill>
          <p:spPr>
            <a:xfrm>
              <a:off x="128464" y="6315986"/>
              <a:ext cx="1889717" cy="445403"/>
            </a:xfrm>
            <a:prstGeom prst="rect">
              <a:avLst/>
            </a:prstGeom>
          </p:spPr>
        </p:pic>
      </p:grp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9456" y="4767265"/>
            <a:ext cx="524545" cy="273844"/>
          </a:xfrm>
          <a:prstGeom prst="rect">
            <a:avLst/>
          </a:prstGeom>
        </p:spPr>
        <p:txBody>
          <a:bodyPr anchor="ctr"/>
          <a:lstStyle>
            <a:lvl1pPr algn="ctr">
              <a:defRPr sz="90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B0E95895-A76A-433B-9552-8E787B3AF1BE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1" y="569588"/>
            <a:ext cx="9143999" cy="35075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1" y="569588"/>
            <a:ext cx="9143999" cy="35075"/>
          </a:xfrm>
          <a:prstGeom prst="rect">
            <a:avLst/>
          </a:prstGeom>
        </p:spPr>
      </p:pic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32000" y="162000"/>
            <a:ext cx="8307692" cy="378000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>
              <a:defRPr sz="2100" b="1">
                <a:solidFill>
                  <a:srgbClr val="544F9E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5780470"/>
      </p:ext>
    </p:extLst>
  </p:cSld>
  <p:clrMapOvr>
    <a:masterClrMapping/>
  </p:clrMapOvr>
  <p:hf hdr="0" ftr="0" dt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wo content, single titl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A close up of a logo&#10;&#10;Description automatically generated">
            <a:extLst>
              <a:ext uri="{FF2B5EF4-FFF2-40B4-BE49-F238E27FC236}">
                <a16:creationId xmlns:a16="http://schemas.microsoft.com/office/drawing/2014/main" id="{B0707F1F-2973-4025-B42A-46C1F163A3F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671000"/>
            <a:ext cx="9142857" cy="478571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32000" y="809999"/>
            <a:ext cx="5922198" cy="3834000"/>
          </a:xfrm>
          <a:prstGeom prst="rect">
            <a:avLst/>
          </a:prstGeom>
        </p:spPr>
        <p:txBody>
          <a:bodyPr>
            <a:normAutofit/>
          </a:bodyPr>
          <a:lstStyle>
            <a:lvl1pPr marL="270000" indent="-270000">
              <a:lnSpc>
                <a:spcPts val="1650"/>
              </a:lnSpc>
              <a:spcBef>
                <a:spcPts val="450"/>
              </a:spcBef>
              <a:defRPr sz="1500" b="1">
                <a:solidFill>
                  <a:schemeClr val="tx1">
                    <a:lumMod val="75000"/>
                    <a:lumOff val="25000"/>
                  </a:schemeClr>
                </a:solidFill>
                <a:latin typeface="Trebuchet MS" panose="020B0603020202020204" pitchFamily="34" charset="0"/>
              </a:defRPr>
            </a:lvl1pPr>
            <a:lvl2pPr marL="540000" indent="-270000">
              <a:lnSpc>
                <a:spcPts val="1650"/>
              </a:lnSpc>
              <a:spcBef>
                <a:spcPts val="450"/>
              </a:spcBef>
              <a:defRPr sz="1500">
                <a:solidFill>
                  <a:schemeClr val="tx1">
                    <a:lumMod val="75000"/>
                    <a:lumOff val="25000"/>
                  </a:schemeClr>
                </a:solidFill>
                <a:latin typeface="Trebuchet MS" panose="020B0603020202020204" pitchFamily="34" charset="0"/>
              </a:defRPr>
            </a:lvl2pPr>
            <a:lvl3pPr marL="810000" indent="-270000">
              <a:lnSpc>
                <a:spcPts val="1650"/>
              </a:lnSpc>
              <a:spcBef>
                <a:spcPts val="450"/>
              </a:spcBef>
              <a:defRPr sz="1350">
                <a:solidFill>
                  <a:srgbClr val="544F9E"/>
                </a:solidFill>
                <a:latin typeface="Trebuchet MS" panose="020B0603020202020204" pitchFamily="34" charset="0"/>
              </a:defRPr>
            </a:lvl3pPr>
            <a:lvl4pPr marL="1080000" indent="-270000">
              <a:lnSpc>
                <a:spcPts val="1650"/>
              </a:lnSpc>
              <a:spcBef>
                <a:spcPts val="450"/>
              </a:spcBef>
              <a:defRPr sz="1350">
                <a:solidFill>
                  <a:schemeClr val="tx1">
                    <a:lumMod val="75000"/>
                    <a:lumOff val="25000"/>
                  </a:schemeClr>
                </a:solidFill>
                <a:latin typeface="Trebuchet MS" panose="020B0603020202020204" pitchFamily="34" charset="0"/>
              </a:defRPr>
            </a:lvl4pPr>
            <a:lvl5pPr marL="1350000" indent="-270000">
              <a:lnSpc>
                <a:spcPts val="1650"/>
              </a:lnSpc>
              <a:spcBef>
                <a:spcPts val="450"/>
              </a:spcBef>
              <a:defRPr sz="1350">
                <a:solidFill>
                  <a:schemeClr val="tx1">
                    <a:lumMod val="75000"/>
                    <a:lumOff val="25000"/>
                  </a:schemeClr>
                </a:solidFill>
                <a:latin typeface="Trebuchet MS" panose="020B0603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2" y="569588"/>
            <a:ext cx="9143999" cy="35075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2" y="569588"/>
            <a:ext cx="9143999" cy="35075"/>
          </a:xfrm>
          <a:prstGeom prst="rect">
            <a:avLst/>
          </a:prstGeom>
        </p:spPr>
      </p:pic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32001" y="162000"/>
            <a:ext cx="8307692" cy="378000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>
              <a:defRPr sz="2100" b="1">
                <a:solidFill>
                  <a:srgbClr val="544F9E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17" name="Picture 16" descr="A close up of a logo&#10;&#10;Description automatically generated">
            <a:extLst>
              <a:ext uri="{FF2B5EF4-FFF2-40B4-BE49-F238E27FC236}">
                <a16:creationId xmlns:a16="http://schemas.microsoft.com/office/drawing/2014/main" id="{E4B7277C-3AC8-4DD7-99D9-070DAA30C91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671000"/>
            <a:ext cx="9142857" cy="478571"/>
          </a:xfrm>
          <a:prstGeom prst="rect">
            <a:avLst/>
          </a:prstGeom>
        </p:spPr>
      </p:pic>
      <p:sp>
        <p:nvSpPr>
          <p:cNvPr id="18" name="Slide Number Placeholder 3">
            <a:extLst>
              <a:ext uri="{FF2B5EF4-FFF2-40B4-BE49-F238E27FC236}">
                <a16:creationId xmlns:a16="http://schemas.microsoft.com/office/drawing/2014/main" id="{5254EC34-C76D-4ABD-85F0-CAFD453948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21000" y="4671000"/>
            <a:ext cx="432000" cy="486000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900">
                <a:solidFill>
                  <a:schemeClr val="bg1"/>
                </a:solidFill>
              </a:defRPr>
            </a:lvl1pPr>
          </a:lstStyle>
          <a:p>
            <a:fld id="{E0CC7518-7C96-4030-B1ED-F90F120F62D5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09BF9B6-55FE-B94C-8965-7C8DC3FCD9D0}"/>
              </a:ext>
            </a:extLst>
          </p:cNvPr>
          <p:cNvSpPr txBox="1"/>
          <p:nvPr userDrawn="1"/>
        </p:nvSpPr>
        <p:spPr>
          <a:xfrm>
            <a:off x="5010894" y="4715908"/>
            <a:ext cx="1836204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>
                <a:solidFill>
                  <a:schemeClr val="bg1"/>
                </a:solidFill>
                <a:latin typeface="Gill Sans MT" panose="020B0502020104020203" pitchFamily="34" charset="77"/>
              </a:rPr>
              <a:t>Kevin Appleby</a:t>
            </a:r>
          </a:p>
          <a:p>
            <a:r>
              <a:rPr lang="en-US" sz="750" dirty="0">
                <a:solidFill>
                  <a:schemeClr val="bg1"/>
                </a:solidFill>
                <a:latin typeface="Gill Sans MT" panose="020B0502020104020203" pitchFamily="34" charset="77"/>
              </a:rPr>
              <a:t>The business accountant’s mentor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665B779-266A-4446-B215-1E88AB90F55F}"/>
              </a:ext>
            </a:extLst>
          </p:cNvPr>
          <p:cNvSpPr txBox="1"/>
          <p:nvPr userDrawn="1"/>
        </p:nvSpPr>
        <p:spPr>
          <a:xfrm>
            <a:off x="6462210" y="810000"/>
            <a:ext cx="2474790" cy="3693319"/>
          </a:xfrm>
          <a:prstGeom prst="rect">
            <a:avLst/>
          </a:prstGeom>
          <a:solidFill>
            <a:schemeClr val="bg2"/>
          </a:solidFill>
          <a:ln w="38100">
            <a:solidFill>
              <a:srgbClr val="AC57A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800" dirty="0">
                <a:solidFill>
                  <a:srgbClr val="544F9E"/>
                </a:solidFill>
                <a:latin typeface="Gill Sans MT" panose="020B0502020104020203" pitchFamily="34" charset="77"/>
              </a:rPr>
              <a:t>21</a:t>
            </a:r>
            <a:r>
              <a:rPr lang="en-US" sz="1800" baseline="30000" dirty="0">
                <a:solidFill>
                  <a:srgbClr val="544F9E"/>
                </a:solidFill>
                <a:latin typeface="Gill Sans MT" panose="020B0502020104020203" pitchFamily="34" charset="77"/>
              </a:rPr>
              <a:t>st</a:t>
            </a:r>
            <a:r>
              <a:rPr lang="en-US" sz="1800" dirty="0">
                <a:solidFill>
                  <a:srgbClr val="544F9E"/>
                </a:solidFill>
                <a:latin typeface="Gill Sans MT" panose="020B0502020104020203" pitchFamily="34" charset="77"/>
              </a:rPr>
              <a:t> Century Business Accountant</a:t>
            </a:r>
          </a:p>
          <a:p>
            <a:pPr algn="ctr"/>
            <a:r>
              <a:rPr lang="en-US" sz="825" dirty="0">
                <a:solidFill>
                  <a:srgbClr val="CD88BA"/>
                </a:solidFill>
                <a:latin typeface="Gill Sans MT" panose="020B0502020104020203" pitchFamily="34" charset="77"/>
              </a:rPr>
              <a:t>How to be a VITAL part of your business team</a:t>
            </a:r>
          </a:p>
          <a:p>
            <a:pPr algn="ctr"/>
            <a:endParaRPr lang="en-US" sz="825" dirty="0">
              <a:solidFill>
                <a:srgbClr val="CD88BA"/>
              </a:solidFill>
              <a:latin typeface="Gill Sans MT" panose="020B0502020104020203" pitchFamily="34" charset="77"/>
            </a:endParaRPr>
          </a:p>
          <a:p>
            <a:pPr algn="ctr"/>
            <a:endParaRPr lang="en-US" sz="825" dirty="0">
              <a:solidFill>
                <a:srgbClr val="CD88BA"/>
              </a:solidFill>
              <a:latin typeface="Gill Sans MT" panose="020B0502020104020203" pitchFamily="34" charset="77"/>
            </a:endParaRPr>
          </a:p>
          <a:p>
            <a:pPr algn="ctr"/>
            <a:endParaRPr lang="en-US" sz="825" dirty="0">
              <a:solidFill>
                <a:srgbClr val="CD88BA"/>
              </a:solidFill>
              <a:latin typeface="Gill Sans MT" panose="020B0502020104020203" pitchFamily="34" charset="77"/>
            </a:endParaRPr>
          </a:p>
          <a:p>
            <a:pPr algn="ctr"/>
            <a:endParaRPr lang="en-US" sz="825" dirty="0">
              <a:solidFill>
                <a:srgbClr val="CD88BA"/>
              </a:solidFill>
              <a:latin typeface="Gill Sans MT" panose="020B0502020104020203" pitchFamily="34" charset="77"/>
            </a:endParaRPr>
          </a:p>
          <a:p>
            <a:pPr algn="ctr"/>
            <a:endParaRPr lang="en-US" sz="825" dirty="0">
              <a:solidFill>
                <a:srgbClr val="CD88BA"/>
              </a:solidFill>
              <a:latin typeface="Gill Sans MT" panose="020B0502020104020203" pitchFamily="34" charset="77"/>
            </a:endParaRPr>
          </a:p>
          <a:p>
            <a:pPr algn="ctr"/>
            <a:endParaRPr lang="en-US" sz="825" dirty="0">
              <a:solidFill>
                <a:srgbClr val="CD88BA"/>
              </a:solidFill>
              <a:latin typeface="Gill Sans MT" panose="020B0502020104020203" pitchFamily="34" charset="77"/>
            </a:endParaRPr>
          </a:p>
          <a:p>
            <a:pPr algn="ctr"/>
            <a:endParaRPr lang="en-US" sz="825" dirty="0">
              <a:solidFill>
                <a:srgbClr val="CD88BA"/>
              </a:solidFill>
              <a:latin typeface="Gill Sans MT" panose="020B0502020104020203" pitchFamily="34" charset="77"/>
            </a:endParaRPr>
          </a:p>
          <a:p>
            <a:pPr algn="ctr"/>
            <a:endParaRPr lang="en-US" sz="825" dirty="0">
              <a:solidFill>
                <a:srgbClr val="CD88BA"/>
              </a:solidFill>
              <a:latin typeface="Gill Sans MT" panose="020B0502020104020203" pitchFamily="34" charset="77"/>
            </a:endParaRPr>
          </a:p>
          <a:p>
            <a:pPr algn="ctr"/>
            <a:endParaRPr lang="en-US" sz="825" dirty="0">
              <a:solidFill>
                <a:srgbClr val="CD88BA"/>
              </a:solidFill>
              <a:latin typeface="Gill Sans MT" panose="020B0502020104020203" pitchFamily="34" charset="77"/>
            </a:endParaRPr>
          </a:p>
          <a:p>
            <a:pPr algn="ctr"/>
            <a:endParaRPr lang="en-US" sz="825" dirty="0">
              <a:solidFill>
                <a:srgbClr val="CD88BA"/>
              </a:solidFill>
              <a:latin typeface="Gill Sans MT" panose="020B0502020104020203" pitchFamily="34" charset="77"/>
            </a:endParaRPr>
          </a:p>
          <a:p>
            <a:pPr algn="ctr"/>
            <a:endParaRPr lang="en-US" sz="825" dirty="0">
              <a:solidFill>
                <a:srgbClr val="CD88BA"/>
              </a:solidFill>
              <a:latin typeface="Gill Sans MT" panose="020B0502020104020203" pitchFamily="34" charset="77"/>
            </a:endParaRPr>
          </a:p>
          <a:p>
            <a:pPr algn="ctr"/>
            <a:endParaRPr lang="en-US" sz="825" dirty="0">
              <a:solidFill>
                <a:srgbClr val="CD88BA"/>
              </a:solidFill>
              <a:latin typeface="Gill Sans MT" panose="020B0502020104020203" pitchFamily="34" charset="77"/>
            </a:endParaRPr>
          </a:p>
          <a:p>
            <a:pPr algn="ctr"/>
            <a:endParaRPr lang="en-US" sz="825" dirty="0">
              <a:solidFill>
                <a:srgbClr val="CD88BA"/>
              </a:solidFill>
              <a:latin typeface="Gill Sans MT" panose="020B0502020104020203" pitchFamily="34" charset="77"/>
            </a:endParaRPr>
          </a:p>
          <a:p>
            <a:pPr algn="ctr"/>
            <a:endParaRPr lang="en-US" sz="825" dirty="0">
              <a:solidFill>
                <a:srgbClr val="CD88BA"/>
              </a:solidFill>
              <a:latin typeface="Gill Sans MT" panose="020B0502020104020203" pitchFamily="34" charset="77"/>
            </a:endParaRPr>
          </a:p>
          <a:p>
            <a:pPr algn="ctr"/>
            <a:endParaRPr lang="en-US" sz="825" dirty="0">
              <a:solidFill>
                <a:srgbClr val="CD88BA"/>
              </a:solidFill>
              <a:latin typeface="Gill Sans MT" panose="020B0502020104020203" pitchFamily="34" charset="77"/>
            </a:endParaRPr>
          </a:p>
          <a:p>
            <a:pPr algn="ctr"/>
            <a:endParaRPr lang="en-US" sz="825" dirty="0">
              <a:solidFill>
                <a:srgbClr val="CD88BA"/>
              </a:solidFill>
              <a:latin typeface="Gill Sans MT" panose="020B0502020104020203" pitchFamily="34" charset="77"/>
            </a:endParaRPr>
          </a:p>
          <a:p>
            <a:pPr algn="ctr"/>
            <a:endParaRPr lang="en-US" sz="825" dirty="0">
              <a:solidFill>
                <a:srgbClr val="CD88BA"/>
              </a:solidFill>
              <a:latin typeface="Gill Sans MT" panose="020B0502020104020203" pitchFamily="34" charset="77"/>
            </a:endParaRPr>
          </a:p>
          <a:p>
            <a:pPr algn="ctr"/>
            <a:r>
              <a:rPr lang="en-US" sz="825" dirty="0"/>
              <a:t>Why not join us in the classroom?</a:t>
            </a:r>
          </a:p>
          <a:p>
            <a:pPr algn="ctr"/>
            <a:endParaRPr lang="en-US" sz="825" dirty="0"/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25" dirty="0">
                <a:hlinkClick r:id="rId4"/>
              </a:rPr>
              <a:t>https://www.iaseminars.com/topics/management-accounting</a:t>
            </a:r>
            <a:endParaRPr lang="en-GB" sz="825" dirty="0"/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825" dirty="0"/>
          </a:p>
          <a:p>
            <a:pPr algn="ctr"/>
            <a:endParaRPr lang="en-US" sz="825" dirty="0">
              <a:solidFill>
                <a:srgbClr val="CD88BA"/>
              </a:solidFill>
              <a:latin typeface="Gill Sans MT" panose="020B0502020104020203" pitchFamily="34" charset="77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36D00EF-4FFB-9346-B623-DFD0E574DB0F}"/>
              </a:ext>
            </a:extLst>
          </p:cNvPr>
          <p:cNvSpPr txBox="1"/>
          <p:nvPr userDrawn="1"/>
        </p:nvSpPr>
        <p:spPr>
          <a:xfrm>
            <a:off x="6462210" y="3165816"/>
            <a:ext cx="2538282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350" dirty="0"/>
          </a:p>
          <a:p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val="111171310"/>
      </p:ext>
    </p:extLst>
  </p:cSld>
  <p:clrMapOvr>
    <a:masterClrMapping/>
  </p:clrMapOvr>
  <p:hf hdr="0" ftr="0" dt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presentation TFP small logo-thumb left-01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196" y="4588246"/>
            <a:ext cx="1973448" cy="49820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283" y="37199"/>
            <a:ext cx="8411485" cy="454121"/>
          </a:xfrm>
          <a:prstGeom prst="rect">
            <a:avLst/>
          </a:prstGeom>
        </p:spPr>
        <p:txBody>
          <a:bodyPr lIns="91429" tIns="45715" rIns="91429" bIns="45715" anchor="ctr" anchorCtr="0">
            <a:normAutofit/>
          </a:bodyPr>
          <a:lstStyle>
            <a:lvl1pPr>
              <a:defRPr sz="2700" b="0" i="0">
                <a:solidFill>
                  <a:schemeClr val="accent1">
                    <a:lumMod val="50000"/>
                  </a:schemeClr>
                </a:solidFill>
                <a:latin typeface="Calibri" charset="0"/>
                <a:ea typeface="Calibri" charset="0"/>
                <a:cs typeface="Calibri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417515" y="736997"/>
            <a:ext cx="8439150" cy="3690938"/>
          </a:xfrm>
          <a:prstGeom prst="rect">
            <a:avLst/>
          </a:prstGeom>
        </p:spPr>
        <p:txBody>
          <a:bodyPr/>
          <a:lstStyle>
            <a:lvl1pPr>
              <a:buClr>
                <a:schemeClr val="accent1">
                  <a:lumMod val="50000"/>
                </a:schemeClr>
              </a:buClr>
              <a:defRPr/>
            </a:lvl1pPr>
            <a:lvl2pPr>
              <a:buClr>
                <a:schemeClr val="accent1">
                  <a:lumMod val="50000"/>
                </a:schemeClr>
              </a:buClr>
              <a:defRPr/>
            </a:lvl2pPr>
            <a:lvl3pPr>
              <a:buClr>
                <a:schemeClr val="accent1">
                  <a:lumMod val="50000"/>
                </a:schemeClr>
              </a:buClr>
              <a:defRPr/>
            </a:lvl3pPr>
            <a:lvl4pPr>
              <a:buClr>
                <a:schemeClr val="accent1">
                  <a:lumMod val="50000"/>
                </a:schemeClr>
              </a:buClr>
              <a:defRPr/>
            </a:lvl4pPr>
            <a:lvl5pPr>
              <a:buClr>
                <a:schemeClr val="accent1">
                  <a:lumMod val="50000"/>
                </a:schemeClr>
              </a:buCl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400957" y="552736"/>
            <a:ext cx="6313742" cy="0"/>
          </a:xfrm>
          <a:prstGeom prst="line">
            <a:avLst/>
          </a:prstGeom>
          <a:ln w="28575">
            <a:solidFill>
              <a:schemeClr val="accent1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5314542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267" y="37200"/>
            <a:ext cx="8411485" cy="454121"/>
          </a:xfrm>
          <a:prstGeom prst="rect">
            <a:avLst/>
          </a:prstGeom>
        </p:spPr>
        <p:txBody>
          <a:bodyPr lIns="91429" tIns="45715" rIns="91429" bIns="45715" anchor="ctr" anchorCtr="0">
            <a:normAutofit/>
          </a:bodyPr>
          <a:lstStyle>
            <a:lvl1pPr>
              <a:defRPr sz="2400" b="0" i="0">
                <a:solidFill>
                  <a:schemeClr val="accent1">
                    <a:lumMod val="50000"/>
                  </a:schemeClr>
                </a:solidFill>
                <a:latin typeface="Calibri" charset="0"/>
                <a:ea typeface="Calibri" charset="0"/>
                <a:cs typeface="Calibri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400957" y="552736"/>
            <a:ext cx="6313742" cy="0"/>
          </a:xfrm>
          <a:prstGeom prst="line">
            <a:avLst/>
          </a:prstGeom>
          <a:ln w="28575">
            <a:solidFill>
              <a:schemeClr val="accent1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289" y="4575768"/>
            <a:ext cx="1881068" cy="5180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2101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60863" y="1597819"/>
            <a:ext cx="6777446" cy="1136672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60863" y="2871107"/>
            <a:ext cx="7086600" cy="131445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1460863" y="1623422"/>
            <a:ext cx="21600" cy="462598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l"/>
            <a:r>
              <a:rPr lang="en-US" dirty="0"/>
              <a:t>Copyright 2020 Appleby Management Services Ltd </a:t>
            </a: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637E371-A6FB-D244-9D37-8DAEC43A3FFD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 - dont u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1815" y="1158479"/>
            <a:ext cx="7772400" cy="1021556"/>
          </a:xfrm>
        </p:spPr>
        <p:txBody>
          <a:bodyPr anchor="t"/>
          <a:lstStyle>
            <a:lvl1pPr algn="ctr">
              <a:defRPr sz="30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 algn="ctr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l"/>
            <a:r>
              <a:rPr lang="en-US" dirty="0"/>
              <a:t>Copyright 2020 Appleby Management Services Ltd </a:t>
            </a: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637E371-A6FB-D244-9D37-8DAEC43A3FF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10861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27300"/>
            <a:ext cx="4038600" cy="356732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27300"/>
            <a:ext cx="4038600" cy="356732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l"/>
            <a:r>
              <a:rPr lang="en-US" dirty="0"/>
              <a:t>Copyright 2020 Appleby Management Services Ltd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637E371-A6FB-D244-9D37-8DAEC43A3FF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471849" y="332629"/>
            <a:ext cx="21600" cy="462598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24610640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  <a:solidFill>
            <a:schemeClr val="tx2">
              <a:lumMod val="20000"/>
              <a:lumOff val="80000"/>
            </a:schemeClr>
          </a:solidFill>
        </p:spPr>
        <p:txBody>
          <a:bodyPr anchor="b"/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  <a:solidFill>
            <a:srgbClr val="C6D9F1"/>
          </a:solidFill>
        </p:spPr>
        <p:txBody>
          <a:bodyPr anchor="b"/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l"/>
            <a:r>
              <a:rPr lang="en-US" dirty="0"/>
              <a:t>Copyright 2020 Appleby Management Services Ltd 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637E371-A6FB-D244-9D37-8DAEC43A3FF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471849" y="332629"/>
            <a:ext cx="21600" cy="462598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1633272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l"/>
            <a:r>
              <a:rPr lang="en-US" dirty="0"/>
              <a:t>Copyright 2020 Appleby Management Services Ltd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637E371-A6FB-D244-9D37-8DAEC43A3FF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Rectangle 4"/>
          <p:cNvSpPr/>
          <p:nvPr userDrawn="1"/>
        </p:nvSpPr>
        <p:spPr>
          <a:xfrm>
            <a:off x="471849" y="332629"/>
            <a:ext cx="21600" cy="462598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34299825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l"/>
            <a:r>
              <a:rPr lang="en-US" dirty="0"/>
              <a:t>Copyright 2020 Appleby Management Services Ltd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637E371-A6FB-D244-9D37-8DAEC43A3FF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08795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549956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l"/>
            <a:r>
              <a:rPr lang="en-US" dirty="0"/>
              <a:t>Copyright 2020 Appleby Management Services Ltd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637E371-A6FB-D244-9D37-8DAEC43A3FF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3669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oleObject" Target="../embeddings/oleObject1.bin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tags" Target="../tags/tag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/>
          <p:cNvGraphicFramePr>
            <a:graphicFrameLocks noChangeAspect="1"/>
          </p:cNvGraphicFramePr>
          <p:nvPr userDrawn="1">
            <p:custDataLst>
              <p:tags r:id="rId25"/>
            </p:custDataLst>
            <p:extLst>
              <p:ext uri="{D42A27DB-BD31-4B8C-83A1-F6EECF244321}">
                <p14:modId xmlns:p14="http://schemas.microsoft.com/office/powerpoint/2010/main" val="592669017"/>
              </p:ext>
            </p:extLst>
          </p:nvPr>
        </p:nvGraphicFramePr>
        <p:xfrm>
          <a:off x="1589" y="1192"/>
          <a:ext cx="1587" cy="11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26" imgW="383" imgH="384" progId="TCLayout.ActiveDocument.1">
                  <p:embed/>
                </p:oleObj>
              </mc:Choice>
              <mc:Fallback>
                <p:oleObj name="think-cell Slide" r:id="rId26" imgW="383" imgH="384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7"/>
                      <a:stretch>
                        <a:fillRect/>
                      </a:stretch>
                    </p:blipFill>
                    <p:spPr>
                      <a:xfrm>
                        <a:off x="1589" y="1192"/>
                        <a:ext cx="1587" cy="119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17537"/>
            <a:ext cx="7946739" cy="625711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008621"/>
            <a:ext cx="8229600" cy="36768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8098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l"/>
            <a:r>
              <a:rPr lang="en-US" dirty="0"/>
              <a:t>Copyright 2020 Appleby Management Services Ltd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37E371-A6FB-D244-9D37-8DAEC43A3FF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0151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35" r:id="rId2"/>
    <p:sldLayoutId id="214748374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  <p:sldLayoutId id="2147483744" r:id="rId12"/>
    <p:sldLayoutId id="2147483746" r:id="rId13"/>
    <p:sldLayoutId id="2147483747" r:id="rId14"/>
    <p:sldLayoutId id="2147483751" r:id="rId15"/>
    <p:sldLayoutId id="2147483752" r:id="rId16"/>
    <p:sldLayoutId id="2147483754" r:id="rId17"/>
    <p:sldLayoutId id="2147483755" r:id="rId18"/>
    <p:sldLayoutId id="2147483757" r:id="rId19"/>
    <p:sldLayoutId id="2147483759" r:id="rId20"/>
    <p:sldLayoutId id="2147483764" r:id="rId21"/>
    <p:sldLayoutId id="2147483765" r:id="rId22"/>
    <p:sldLayoutId id="2147483766" r:id="rId23"/>
  </p:sldLayoutIdLst>
  <p:hf hdr="0" dt="0"/>
  <p:txStyles>
    <p:titleStyle>
      <a:lvl1pPr algn="l" defTabSz="342900" rtl="0" eaLnBrk="1" latinLnBrk="0" hangingPunct="1">
        <a:spcBef>
          <a:spcPct val="0"/>
        </a:spcBef>
        <a:buNone/>
        <a:defRPr sz="2100" kern="1200" baseline="0">
          <a:solidFill>
            <a:srgbClr val="1F497D"/>
          </a:solidFill>
          <a:latin typeface="Gill Sans"/>
          <a:ea typeface="+mj-ea"/>
          <a:cs typeface="Gill Sans"/>
        </a:defRPr>
      </a:lvl1pPr>
    </p:titleStyle>
    <p:bodyStyle>
      <a:lvl1pPr marL="257175" indent="-257175" algn="l" defTabSz="34290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Gill Sans"/>
          <a:ea typeface="+mn-ea"/>
          <a:cs typeface="Gill Sans"/>
        </a:defRPr>
      </a:lvl1pPr>
      <a:lvl2pPr marL="557213" indent="-214313" algn="l" defTabSz="342900" rtl="0" eaLnBrk="1" latinLnBrk="0" hangingPunct="1">
        <a:spcBef>
          <a:spcPct val="20000"/>
        </a:spcBef>
        <a:buFont typeface="Arial"/>
        <a:buChar char="–"/>
        <a:defRPr sz="1500" kern="1200">
          <a:solidFill>
            <a:schemeClr val="tx1"/>
          </a:solidFill>
          <a:latin typeface="Gill Sans"/>
          <a:ea typeface="+mn-ea"/>
          <a:cs typeface="Gill Sans"/>
        </a:defRPr>
      </a:lvl2pPr>
      <a:lvl3pPr marL="857250" indent="-171450" algn="l" defTabSz="342900" rtl="0" eaLnBrk="1" latinLnBrk="0" hangingPunct="1">
        <a:spcBef>
          <a:spcPct val="20000"/>
        </a:spcBef>
        <a:buFont typeface="Arial"/>
        <a:buChar char="•"/>
        <a:defRPr sz="1350" kern="1200">
          <a:solidFill>
            <a:schemeClr val="tx1"/>
          </a:solidFill>
          <a:latin typeface="Gill Sans"/>
          <a:ea typeface="+mn-ea"/>
          <a:cs typeface="Gill Sans"/>
        </a:defRPr>
      </a:lvl3pPr>
      <a:lvl4pPr marL="1200150" indent="-171450" algn="l" defTabSz="342900" rtl="0" eaLnBrk="1" latinLnBrk="0" hangingPunct="1">
        <a:spcBef>
          <a:spcPct val="20000"/>
        </a:spcBef>
        <a:buFont typeface="Arial"/>
        <a:buChar char="–"/>
        <a:defRPr sz="1200" kern="1200">
          <a:solidFill>
            <a:schemeClr val="tx1"/>
          </a:solidFill>
          <a:latin typeface="Gill Sans"/>
          <a:ea typeface="+mn-ea"/>
          <a:cs typeface="Gill Sans"/>
        </a:defRPr>
      </a:lvl4pPr>
      <a:lvl5pPr marL="1543050" indent="-171450" algn="l" defTabSz="342900" rtl="0" eaLnBrk="1" latinLnBrk="0" hangingPunct="1">
        <a:spcBef>
          <a:spcPct val="20000"/>
        </a:spcBef>
        <a:buFont typeface="Arial"/>
        <a:buChar char="»"/>
        <a:defRPr sz="1200" kern="1200">
          <a:solidFill>
            <a:schemeClr val="tx1"/>
          </a:solidFill>
          <a:latin typeface="Gill Sans"/>
          <a:ea typeface="+mn-ea"/>
          <a:cs typeface="Gill Sans"/>
        </a:defRPr>
      </a:lvl5pPr>
      <a:lvl6pPr marL="18859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2.x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2.bin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8.w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5" name="Object 74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144192" y="1192"/>
          <a:ext cx="1190" cy="11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383" imgH="384" progId="TCLayout.ActiveDocument.1">
                  <p:embed/>
                </p:oleObj>
              </mc:Choice>
              <mc:Fallback>
                <p:oleObj name="think-cell Slide" r:id="rId4" imgW="383" imgH="384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144192" y="1192"/>
                        <a:ext cx="1190" cy="119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Leading Business Change in the Finance Function</a:t>
            </a:r>
          </a:p>
        </p:txBody>
      </p:sp>
      <p:sp>
        <p:nvSpPr>
          <p:cNvPr id="14" name="Subtitle 1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An Overview</a:t>
            </a:r>
          </a:p>
          <a:p>
            <a:endParaRPr lang="en-GB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l"/>
            <a:r>
              <a:rPr lang="en-US" dirty="0"/>
              <a:t>Copyright 2020 Appleby Management Services Ltd 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637E371-A6FB-D244-9D37-8DAEC43A3FFD}" type="slidenum">
              <a:rPr lang="en-US" smtClean="0"/>
              <a:t>1</a:t>
            </a:fld>
            <a:endParaRPr lang="en-US" dirty="0"/>
          </a:p>
        </p:txBody>
      </p:sp>
      <p:sp>
        <p:nvSpPr>
          <p:cNvPr id="91" name="Rectangle 90"/>
          <p:cNvSpPr/>
          <p:nvPr/>
        </p:nvSpPr>
        <p:spPr>
          <a:xfrm>
            <a:off x="1145382" y="4424806"/>
            <a:ext cx="6855618" cy="38190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3" name="Rectangle 2"/>
          <p:cNvSpPr/>
          <p:nvPr/>
        </p:nvSpPr>
        <p:spPr>
          <a:xfrm>
            <a:off x="292100" y="203200"/>
            <a:ext cx="596900" cy="8001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842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le 37">
            <a:extLst>
              <a:ext uri="{FF2B5EF4-FFF2-40B4-BE49-F238E27FC236}">
                <a16:creationId xmlns:a16="http://schemas.microsoft.com/office/drawing/2014/main" id="{F915442D-0F48-483B-BFA4-C4FCB87B8A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3 Elements of Future Finance Functions</a:t>
            </a:r>
            <a:endParaRPr lang="en-US" dirty="0"/>
          </a:p>
        </p:txBody>
      </p:sp>
      <p:sp>
        <p:nvSpPr>
          <p:cNvPr id="39" name="Slide Number Placeholder 3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E304B0A-BBD1-45A7-AB73-53120090ED56}" type="slidenum">
              <a:rPr lang="en-GB" smtClean="0"/>
              <a:pPr/>
              <a:t>2</a:t>
            </a:fld>
            <a:endParaRPr lang="en-GB" dirty="0"/>
          </a:p>
        </p:txBody>
      </p:sp>
      <p:grpSp>
        <p:nvGrpSpPr>
          <p:cNvPr id="2" name="Group 1"/>
          <p:cNvGrpSpPr/>
          <p:nvPr/>
        </p:nvGrpSpPr>
        <p:grpSpPr>
          <a:xfrm>
            <a:off x="1331640" y="843558"/>
            <a:ext cx="6711860" cy="3294366"/>
            <a:chOff x="769839" y="1412776"/>
            <a:chExt cx="8215609" cy="4032448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2498030" y="2780929"/>
              <a:ext cx="6487418" cy="1297567"/>
              <a:chOff x="788" y="1557"/>
              <a:chExt cx="4268" cy="912"/>
            </a:xfrm>
          </p:grpSpPr>
          <p:sp>
            <p:nvSpPr>
              <p:cNvPr id="6" name="Oval 4"/>
              <p:cNvSpPr>
                <a:spLocks noChangeArrowheads="1"/>
              </p:cNvSpPr>
              <p:nvPr/>
            </p:nvSpPr>
            <p:spPr bwMode="auto">
              <a:xfrm>
                <a:off x="836" y="1605"/>
                <a:ext cx="816" cy="816"/>
              </a:xfrm>
              <a:prstGeom prst="ellipse">
                <a:avLst/>
              </a:prstGeom>
              <a:solidFill>
                <a:srgbClr val="969696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lIns="67500" tIns="35100" rIns="67500" bIns="35100" anchor="ctr"/>
              <a:lstStyle/>
              <a:p>
                <a:pPr algn="ctr" eaLnBrk="0" hangingPunct="0">
                  <a:buClr>
                    <a:srgbClr val="FFFFFF"/>
                  </a:buClr>
                  <a:tabLst>
                    <a:tab pos="0" algn="l"/>
                    <a:tab pos="685800" algn="l"/>
                    <a:tab pos="1371600" algn="l"/>
                    <a:tab pos="2057400" algn="l"/>
                    <a:tab pos="2743200" algn="l"/>
                    <a:tab pos="3429000" algn="l"/>
                    <a:tab pos="4114800" algn="l"/>
                    <a:tab pos="4800600" algn="l"/>
                    <a:tab pos="5486400" algn="l"/>
                    <a:tab pos="6172200" algn="l"/>
                    <a:tab pos="6858000" algn="l"/>
                    <a:tab pos="7543800" algn="l"/>
                  </a:tabLst>
                </a:pPr>
                <a:r>
                  <a:rPr lang="en-US" sz="1200" b="1" dirty="0">
                    <a:solidFill>
                      <a:srgbClr val="FFFFFF"/>
                    </a:solidFill>
                  </a:rPr>
                  <a:t>Enablers</a:t>
                </a:r>
              </a:p>
            </p:txBody>
          </p:sp>
          <p:sp>
            <p:nvSpPr>
              <p:cNvPr id="7" name="Oval 5"/>
              <p:cNvSpPr>
                <a:spLocks noChangeArrowheads="1"/>
              </p:cNvSpPr>
              <p:nvPr/>
            </p:nvSpPr>
            <p:spPr bwMode="auto">
              <a:xfrm>
                <a:off x="788" y="1557"/>
                <a:ext cx="912" cy="912"/>
              </a:xfrm>
              <a:prstGeom prst="ellipse">
                <a:avLst/>
              </a:prstGeom>
              <a:noFill/>
              <a:ln w="19080">
                <a:solidFill>
                  <a:srgbClr val="666699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350" dirty="0"/>
              </a:p>
            </p:txBody>
          </p:sp>
          <p:grpSp>
            <p:nvGrpSpPr>
              <p:cNvPr id="8" name="Group 6"/>
              <p:cNvGrpSpPr>
                <a:grpSpLocks/>
              </p:cNvGrpSpPr>
              <p:nvPr/>
            </p:nvGrpSpPr>
            <p:grpSpPr bwMode="auto">
              <a:xfrm>
                <a:off x="2471" y="1557"/>
                <a:ext cx="911" cy="911"/>
                <a:chOff x="2471" y="1557"/>
                <a:chExt cx="911" cy="911"/>
              </a:xfrm>
            </p:grpSpPr>
            <p:sp>
              <p:nvSpPr>
                <p:cNvPr id="24" name="Oval 7"/>
                <p:cNvSpPr>
                  <a:spLocks noChangeArrowheads="1"/>
                </p:cNvSpPr>
                <p:nvPr/>
              </p:nvSpPr>
              <p:spPr bwMode="auto">
                <a:xfrm>
                  <a:off x="2519" y="1605"/>
                  <a:ext cx="816" cy="816"/>
                </a:xfrm>
                <a:prstGeom prst="ellipse">
                  <a:avLst/>
                </a:prstGeom>
                <a:solidFill>
                  <a:srgbClr val="FF66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wrap="none" lIns="67500" tIns="35100" rIns="67500" bIns="35100" anchor="ctr"/>
                <a:lstStyle/>
                <a:p>
                  <a:pPr algn="ctr" eaLnBrk="0" hangingPunct="0">
                    <a:buClr>
                      <a:srgbClr val="FFFFFF"/>
                    </a:buClr>
                    <a:tabLst>
                      <a:tab pos="0" algn="l"/>
                      <a:tab pos="685800" algn="l"/>
                      <a:tab pos="1371600" algn="l"/>
                      <a:tab pos="2057400" algn="l"/>
                      <a:tab pos="2743200" algn="l"/>
                      <a:tab pos="3429000" algn="l"/>
                      <a:tab pos="4114800" algn="l"/>
                      <a:tab pos="4800600" algn="l"/>
                      <a:tab pos="5486400" algn="l"/>
                      <a:tab pos="6172200" algn="l"/>
                      <a:tab pos="6858000" algn="l"/>
                      <a:tab pos="7543800" algn="l"/>
                    </a:tabLst>
                  </a:pPr>
                  <a:r>
                    <a:rPr lang="en-US" sz="1200" b="1" dirty="0">
                      <a:solidFill>
                        <a:srgbClr val="FFFFFF"/>
                      </a:solidFill>
                    </a:rPr>
                    <a:t>Business</a:t>
                  </a:r>
                  <a:br>
                    <a:rPr lang="en-US" sz="1200" b="1" dirty="0">
                      <a:solidFill>
                        <a:srgbClr val="FFFFFF"/>
                      </a:solidFill>
                    </a:rPr>
                  </a:br>
                  <a:r>
                    <a:rPr lang="en-US" sz="1200" b="1" dirty="0">
                      <a:solidFill>
                        <a:srgbClr val="FFFFFF"/>
                      </a:solidFill>
                    </a:rPr>
                    <a:t>Change</a:t>
                  </a:r>
                </a:p>
              </p:txBody>
            </p:sp>
            <p:sp>
              <p:nvSpPr>
                <p:cNvPr id="25" name="Oval 8"/>
                <p:cNvSpPr>
                  <a:spLocks noChangeArrowheads="1"/>
                </p:cNvSpPr>
                <p:nvPr/>
              </p:nvSpPr>
              <p:spPr bwMode="auto">
                <a:xfrm>
                  <a:off x="2471" y="1557"/>
                  <a:ext cx="912" cy="912"/>
                </a:xfrm>
                <a:prstGeom prst="ellipse">
                  <a:avLst/>
                </a:prstGeom>
                <a:noFill/>
                <a:ln w="19080">
                  <a:solidFill>
                    <a:srgbClr val="666699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sz="1350" dirty="0"/>
                </a:p>
              </p:txBody>
            </p:sp>
          </p:grpSp>
          <p:grpSp>
            <p:nvGrpSpPr>
              <p:cNvPr id="9" name="Group 9"/>
              <p:cNvGrpSpPr>
                <a:grpSpLocks/>
              </p:cNvGrpSpPr>
              <p:nvPr/>
            </p:nvGrpSpPr>
            <p:grpSpPr bwMode="auto">
              <a:xfrm>
                <a:off x="4145" y="1557"/>
                <a:ext cx="911" cy="911"/>
                <a:chOff x="4145" y="1557"/>
                <a:chExt cx="911" cy="911"/>
              </a:xfrm>
            </p:grpSpPr>
            <p:sp>
              <p:nvSpPr>
                <p:cNvPr id="22" name="Oval 10"/>
                <p:cNvSpPr>
                  <a:spLocks noChangeArrowheads="1"/>
                </p:cNvSpPr>
                <p:nvPr/>
              </p:nvSpPr>
              <p:spPr bwMode="auto">
                <a:xfrm>
                  <a:off x="4193" y="1605"/>
                  <a:ext cx="816" cy="816"/>
                </a:xfrm>
                <a:prstGeom prst="ellipse">
                  <a:avLst/>
                </a:prstGeom>
                <a:solidFill>
                  <a:srgbClr val="993366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wrap="none" lIns="67500" tIns="35100" rIns="67500" bIns="35100" anchor="ctr"/>
                <a:lstStyle/>
                <a:p>
                  <a:pPr algn="ctr" eaLnBrk="0" hangingPunct="0">
                    <a:buClr>
                      <a:srgbClr val="FFFFFF"/>
                    </a:buClr>
                    <a:tabLst>
                      <a:tab pos="0" algn="l"/>
                      <a:tab pos="685800" algn="l"/>
                      <a:tab pos="1371600" algn="l"/>
                      <a:tab pos="2057400" algn="l"/>
                      <a:tab pos="2743200" algn="l"/>
                      <a:tab pos="3429000" algn="l"/>
                      <a:tab pos="4114800" algn="l"/>
                      <a:tab pos="4800600" algn="l"/>
                      <a:tab pos="5486400" algn="l"/>
                      <a:tab pos="6172200" algn="l"/>
                      <a:tab pos="6858000" algn="l"/>
                      <a:tab pos="7543800" algn="l"/>
                    </a:tabLst>
                  </a:pPr>
                  <a:r>
                    <a:rPr lang="en-US" sz="1200" b="1" dirty="0">
                      <a:solidFill>
                        <a:srgbClr val="FFFFFF"/>
                      </a:solidFill>
                    </a:rPr>
                    <a:t>Objectives</a:t>
                  </a:r>
                </a:p>
              </p:txBody>
            </p:sp>
            <p:sp>
              <p:nvSpPr>
                <p:cNvPr id="23" name="Oval 11"/>
                <p:cNvSpPr>
                  <a:spLocks noChangeArrowheads="1"/>
                </p:cNvSpPr>
                <p:nvPr/>
              </p:nvSpPr>
              <p:spPr bwMode="auto">
                <a:xfrm>
                  <a:off x="4145" y="1557"/>
                  <a:ext cx="912" cy="912"/>
                </a:xfrm>
                <a:prstGeom prst="ellipse">
                  <a:avLst/>
                </a:prstGeom>
                <a:noFill/>
                <a:ln w="19080">
                  <a:solidFill>
                    <a:srgbClr val="666699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sz="1350" dirty="0"/>
                </a:p>
              </p:txBody>
            </p:sp>
          </p:grpSp>
          <p:grpSp>
            <p:nvGrpSpPr>
              <p:cNvPr id="10" name="Group 12"/>
              <p:cNvGrpSpPr>
                <a:grpSpLocks/>
              </p:cNvGrpSpPr>
              <p:nvPr/>
            </p:nvGrpSpPr>
            <p:grpSpPr bwMode="auto">
              <a:xfrm>
                <a:off x="1748" y="1893"/>
                <a:ext cx="699" cy="240"/>
                <a:chOff x="1748" y="1893"/>
                <a:chExt cx="699" cy="240"/>
              </a:xfrm>
            </p:grpSpPr>
            <p:sp>
              <p:nvSpPr>
                <p:cNvPr id="17" name="Oval 13"/>
                <p:cNvSpPr>
                  <a:spLocks noChangeArrowheads="1"/>
                </p:cNvSpPr>
                <p:nvPr/>
              </p:nvSpPr>
              <p:spPr bwMode="auto">
                <a:xfrm>
                  <a:off x="1881" y="1941"/>
                  <a:ext cx="100" cy="144"/>
                </a:xfrm>
                <a:prstGeom prst="ellipse">
                  <a:avLst/>
                </a:prstGeom>
                <a:solidFill>
                  <a:srgbClr val="339933">
                    <a:alpha val="25000"/>
                  </a:srgbClr>
                </a:solidFill>
                <a:ln w="19080">
                  <a:solidFill>
                    <a:srgbClr val="666699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sz="1350" dirty="0"/>
                </a:p>
              </p:txBody>
            </p:sp>
            <p:sp>
              <p:nvSpPr>
                <p:cNvPr id="18" name="AutoShape 14"/>
                <p:cNvSpPr>
                  <a:spLocks noChangeArrowheads="1"/>
                </p:cNvSpPr>
                <p:nvPr/>
              </p:nvSpPr>
              <p:spPr bwMode="auto">
                <a:xfrm>
                  <a:off x="2014" y="1893"/>
                  <a:ext cx="166" cy="240"/>
                </a:xfrm>
                <a:prstGeom prst="rightArrow">
                  <a:avLst>
                    <a:gd name="adj1" fmla="val 50000"/>
                    <a:gd name="adj2" fmla="val 25000"/>
                  </a:avLst>
                </a:prstGeom>
                <a:solidFill>
                  <a:srgbClr val="339933">
                    <a:alpha val="50000"/>
                  </a:srgbClr>
                </a:solidFill>
                <a:ln w="19080">
                  <a:solidFill>
                    <a:srgbClr val="666699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sz="1350" dirty="0"/>
                </a:p>
              </p:txBody>
            </p:sp>
            <p:sp>
              <p:nvSpPr>
                <p:cNvPr id="19" name="Oval 15"/>
                <p:cNvSpPr>
                  <a:spLocks noChangeArrowheads="1"/>
                </p:cNvSpPr>
                <p:nvPr/>
              </p:nvSpPr>
              <p:spPr bwMode="auto">
                <a:xfrm>
                  <a:off x="1748" y="1941"/>
                  <a:ext cx="100" cy="144"/>
                </a:xfrm>
                <a:prstGeom prst="ellipse">
                  <a:avLst/>
                </a:prstGeom>
                <a:solidFill>
                  <a:srgbClr val="339933">
                    <a:alpha val="25000"/>
                  </a:srgbClr>
                </a:solidFill>
                <a:ln w="19080">
                  <a:solidFill>
                    <a:srgbClr val="666699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sz="1350" dirty="0"/>
                </a:p>
              </p:txBody>
            </p:sp>
            <p:sp>
              <p:nvSpPr>
                <p:cNvPr id="20" name="Oval 16"/>
                <p:cNvSpPr>
                  <a:spLocks noChangeArrowheads="1"/>
                </p:cNvSpPr>
                <p:nvPr/>
              </p:nvSpPr>
              <p:spPr bwMode="auto">
                <a:xfrm>
                  <a:off x="2214" y="1941"/>
                  <a:ext cx="100" cy="144"/>
                </a:xfrm>
                <a:prstGeom prst="ellipse">
                  <a:avLst/>
                </a:prstGeom>
                <a:solidFill>
                  <a:srgbClr val="339933">
                    <a:alpha val="25000"/>
                  </a:srgbClr>
                </a:solidFill>
                <a:ln w="19080">
                  <a:solidFill>
                    <a:srgbClr val="666699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sz="1350" dirty="0"/>
                </a:p>
              </p:txBody>
            </p:sp>
            <p:sp>
              <p:nvSpPr>
                <p:cNvPr id="21" name="Oval 17"/>
                <p:cNvSpPr>
                  <a:spLocks noChangeArrowheads="1"/>
                </p:cNvSpPr>
                <p:nvPr/>
              </p:nvSpPr>
              <p:spPr bwMode="auto">
                <a:xfrm>
                  <a:off x="2347" y="1941"/>
                  <a:ext cx="100" cy="144"/>
                </a:xfrm>
                <a:prstGeom prst="ellipse">
                  <a:avLst/>
                </a:prstGeom>
                <a:solidFill>
                  <a:srgbClr val="339933">
                    <a:alpha val="25000"/>
                  </a:srgbClr>
                </a:solidFill>
                <a:ln w="19080">
                  <a:solidFill>
                    <a:srgbClr val="666699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sz="1350" dirty="0"/>
                </a:p>
              </p:txBody>
            </p:sp>
          </p:grpSp>
          <p:grpSp>
            <p:nvGrpSpPr>
              <p:cNvPr id="11" name="Group 18"/>
              <p:cNvGrpSpPr>
                <a:grpSpLocks/>
              </p:cNvGrpSpPr>
              <p:nvPr/>
            </p:nvGrpSpPr>
            <p:grpSpPr bwMode="auto">
              <a:xfrm>
                <a:off x="3405" y="1894"/>
                <a:ext cx="698" cy="239"/>
                <a:chOff x="3405" y="1894"/>
                <a:chExt cx="698" cy="239"/>
              </a:xfrm>
            </p:grpSpPr>
            <p:sp>
              <p:nvSpPr>
                <p:cNvPr id="12" name="Oval 19"/>
                <p:cNvSpPr>
                  <a:spLocks noChangeArrowheads="1"/>
                </p:cNvSpPr>
                <p:nvPr/>
              </p:nvSpPr>
              <p:spPr bwMode="auto">
                <a:xfrm>
                  <a:off x="3538" y="1942"/>
                  <a:ext cx="100" cy="144"/>
                </a:xfrm>
                <a:prstGeom prst="ellipse">
                  <a:avLst/>
                </a:prstGeom>
                <a:solidFill>
                  <a:srgbClr val="339933">
                    <a:alpha val="25000"/>
                  </a:srgbClr>
                </a:solidFill>
                <a:ln w="19080">
                  <a:solidFill>
                    <a:srgbClr val="666699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sz="1350" dirty="0"/>
                </a:p>
              </p:txBody>
            </p:sp>
            <p:sp>
              <p:nvSpPr>
                <p:cNvPr id="13" name="AutoShape 20"/>
                <p:cNvSpPr>
                  <a:spLocks noChangeArrowheads="1"/>
                </p:cNvSpPr>
                <p:nvPr/>
              </p:nvSpPr>
              <p:spPr bwMode="auto">
                <a:xfrm>
                  <a:off x="3671" y="1894"/>
                  <a:ext cx="166" cy="240"/>
                </a:xfrm>
                <a:prstGeom prst="rightArrow">
                  <a:avLst>
                    <a:gd name="adj1" fmla="val 50000"/>
                    <a:gd name="adj2" fmla="val 25000"/>
                  </a:avLst>
                </a:prstGeom>
                <a:solidFill>
                  <a:srgbClr val="339933">
                    <a:alpha val="50000"/>
                  </a:srgbClr>
                </a:solidFill>
                <a:ln w="19080">
                  <a:solidFill>
                    <a:srgbClr val="666699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sz="1350" dirty="0"/>
                </a:p>
              </p:txBody>
            </p:sp>
            <p:sp>
              <p:nvSpPr>
                <p:cNvPr id="14" name="Oval 21"/>
                <p:cNvSpPr>
                  <a:spLocks noChangeArrowheads="1"/>
                </p:cNvSpPr>
                <p:nvPr/>
              </p:nvSpPr>
              <p:spPr bwMode="auto">
                <a:xfrm>
                  <a:off x="3405" y="1942"/>
                  <a:ext cx="100" cy="144"/>
                </a:xfrm>
                <a:prstGeom prst="ellipse">
                  <a:avLst/>
                </a:prstGeom>
                <a:solidFill>
                  <a:srgbClr val="339933">
                    <a:alpha val="25000"/>
                  </a:srgbClr>
                </a:solidFill>
                <a:ln w="19080">
                  <a:solidFill>
                    <a:srgbClr val="666699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sz="1350" dirty="0"/>
                </a:p>
              </p:txBody>
            </p:sp>
            <p:sp>
              <p:nvSpPr>
                <p:cNvPr id="15" name="Oval 22"/>
                <p:cNvSpPr>
                  <a:spLocks noChangeArrowheads="1"/>
                </p:cNvSpPr>
                <p:nvPr/>
              </p:nvSpPr>
              <p:spPr bwMode="auto">
                <a:xfrm>
                  <a:off x="3871" y="1942"/>
                  <a:ext cx="100" cy="144"/>
                </a:xfrm>
                <a:prstGeom prst="ellipse">
                  <a:avLst/>
                </a:prstGeom>
                <a:solidFill>
                  <a:srgbClr val="339933">
                    <a:alpha val="25000"/>
                  </a:srgbClr>
                </a:solidFill>
                <a:ln w="19080">
                  <a:solidFill>
                    <a:srgbClr val="666699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sz="1350" dirty="0"/>
                </a:p>
              </p:txBody>
            </p:sp>
            <p:sp>
              <p:nvSpPr>
                <p:cNvPr id="16" name="Oval 23"/>
                <p:cNvSpPr>
                  <a:spLocks noChangeArrowheads="1"/>
                </p:cNvSpPr>
                <p:nvPr/>
              </p:nvSpPr>
              <p:spPr bwMode="auto">
                <a:xfrm>
                  <a:off x="4004" y="1942"/>
                  <a:ext cx="100" cy="144"/>
                </a:xfrm>
                <a:prstGeom prst="ellipse">
                  <a:avLst/>
                </a:prstGeom>
                <a:solidFill>
                  <a:srgbClr val="339933">
                    <a:alpha val="25000"/>
                  </a:srgbClr>
                </a:solidFill>
                <a:ln w="19080">
                  <a:solidFill>
                    <a:srgbClr val="666699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sz="1350" dirty="0"/>
                </a:p>
              </p:txBody>
            </p:sp>
          </p:grpSp>
        </p:grpSp>
        <p:grpSp>
          <p:nvGrpSpPr>
            <p:cNvPr id="3" name="Group 2"/>
            <p:cNvGrpSpPr/>
            <p:nvPr/>
          </p:nvGrpSpPr>
          <p:grpSpPr>
            <a:xfrm>
              <a:off x="2769084" y="1412776"/>
              <a:ext cx="1751868" cy="1512168"/>
              <a:chOff x="11820" y="1268761"/>
              <a:chExt cx="1751868" cy="1512168"/>
            </a:xfrm>
          </p:grpSpPr>
          <p:sp>
            <p:nvSpPr>
              <p:cNvPr id="27" name="Oval 21"/>
              <p:cNvSpPr>
                <a:spLocks noChangeArrowheads="1"/>
              </p:cNvSpPr>
              <p:nvPr/>
            </p:nvSpPr>
            <p:spPr bwMode="gray">
              <a:xfrm>
                <a:off x="11820" y="1268761"/>
                <a:ext cx="1751868" cy="1512168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lIns="0" tIns="0" rIns="0" bIns="0" anchor="ctr"/>
              <a:lstStyle/>
              <a:p>
                <a:endParaRPr lang="en-US" sz="1350" dirty="0"/>
              </a:p>
            </p:txBody>
          </p:sp>
          <p:sp>
            <p:nvSpPr>
              <p:cNvPr id="28" name="Text Box 23"/>
              <p:cNvSpPr txBox="1">
                <a:spLocks noChangeArrowheads="1"/>
              </p:cNvSpPr>
              <p:nvPr/>
            </p:nvSpPr>
            <p:spPr bwMode="gray">
              <a:xfrm>
                <a:off x="649871" y="1515834"/>
                <a:ext cx="609761" cy="19778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accent1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square" lIns="0" tIns="0" rIns="0" bIns="0" anchor="ctr">
                <a:spAutoFit/>
              </a:bodyPr>
              <a:lstStyle/>
              <a:p>
                <a:pPr eaLnBrk="0" hangingPunct="0">
                  <a:buClr>
                    <a:schemeClr val="accent1"/>
                  </a:buClr>
                  <a:buSzPct val="75000"/>
                </a:pPr>
                <a:r>
                  <a:rPr lang="en-GB" sz="1050" b="1" dirty="0"/>
                  <a:t>People</a:t>
                </a:r>
              </a:p>
            </p:txBody>
          </p:sp>
          <p:graphicFrame>
            <p:nvGraphicFramePr>
              <p:cNvPr id="29" name="Object 24"/>
              <p:cNvGraphicFramePr>
                <a:graphicFrameLocks noChangeAspect="1"/>
              </p:cNvGraphicFramePr>
              <p:nvPr/>
            </p:nvGraphicFramePr>
            <p:xfrm>
              <a:off x="107504" y="1700808"/>
              <a:ext cx="1553987" cy="682567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name="Drawing" r:id="rId3" imgW="4572000" imgH="1873800" progId="FLW3Drawing">
                      <p:embed/>
                    </p:oleObj>
                  </mc:Choice>
                  <mc:Fallback>
                    <p:oleObj name="Drawing" r:id="rId3" imgW="4572000" imgH="1873800" progId="FLW3Drawing">
                      <p:embed/>
                      <p:pic>
                        <p:nvPicPr>
                          <p:cNvPr id="29" name="Object 24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gray">
                          <a:xfrm>
                            <a:off x="107504" y="1700808"/>
                            <a:ext cx="1553987" cy="682567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pSp>
          <p:nvGrpSpPr>
            <p:cNvPr id="37" name="Group 36"/>
            <p:cNvGrpSpPr/>
            <p:nvPr/>
          </p:nvGrpSpPr>
          <p:grpSpPr>
            <a:xfrm>
              <a:off x="2829272" y="3933056"/>
              <a:ext cx="1835696" cy="1512168"/>
              <a:chOff x="0" y="4149080"/>
              <a:chExt cx="1835696" cy="1512168"/>
            </a:xfrm>
          </p:grpSpPr>
          <p:sp>
            <p:nvSpPr>
              <p:cNvPr id="30" name="Oval 16"/>
              <p:cNvSpPr>
                <a:spLocks noChangeArrowheads="1"/>
              </p:cNvSpPr>
              <p:nvPr/>
            </p:nvSpPr>
            <p:spPr bwMode="gray">
              <a:xfrm>
                <a:off x="0" y="4149080"/>
                <a:ext cx="1835696" cy="1512168"/>
              </a:xfrm>
              <a:prstGeom prst="ellipse">
                <a:avLst/>
              </a:prstGeom>
              <a:solidFill>
                <a:srgbClr val="DCE6F2"/>
              </a:solidFill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lIns="0" tIns="0" rIns="0" bIns="0" anchor="ctr"/>
              <a:lstStyle/>
              <a:p>
                <a:endParaRPr lang="en-US" sz="1350" dirty="0"/>
              </a:p>
            </p:txBody>
          </p:sp>
          <p:sp>
            <p:nvSpPr>
              <p:cNvPr id="31" name="Text Box 17"/>
              <p:cNvSpPr txBox="1">
                <a:spLocks noChangeArrowheads="1"/>
              </p:cNvSpPr>
              <p:nvPr/>
            </p:nvSpPr>
            <p:spPr bwMode="gray">
              <a:xfrm>
                <a:off x="555500" y="4303187"/>
                <a:ext cx="848147" cy="22603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accent1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square" lIns="0" tIns="0" rIns="0" bIns="0" anchor="ctr">
                <a:spAutoFit/>
              </a:bodyPr>
              <a:lstStyle/>
              <a:p>
                <a:pPr eaLnBrk="0" hangingPunct="0">
                  <a:buClr>
                    <a:schemeClr val="accent1"/>
                  </a:buClr>
                  <a:buSzPct val="75000"/>
                </a:pPr>
                <a:r>
                  <a:rPr lang="en-GB" sz="1200" b="1" dirty="0"/>
                  <a:t>Systems</a:t>
                </a:r>
              </a:p>
            </p:txBody>
          </p:sp>
          <p:graphicFrame>
            <p:nvGraphicFramePr>
              <p:cNvPr id="32" name="Object 19"/>
              <p:cNvGraphicFramePr>
                <a:graphicFrameLocks noChangeAspect="1"/>
              </p:cNvGraphicFramePr>
              <p:nvPr/>
            </p:nvGraphicFramePr>
            <p:xfrm>
              <a:off x="395536" y="4667622"/>
              <a:ext cx="1080506" cy="748665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name="Drawing" r:id="rId5" imgW="4572000" imgH="4207320" progId="FLW3Drawing">
                      <p:embed/>
                    </p:oleObj>
                  </mc:Choice>
                  <mc:Fallback>
                    <p:oleObj name="Drawing" r:id="rId5" imgW="4572000" imgH="4207320" progId="FLW3Drawing">
                      <p:embed/>
                      <p:pic>
                        <p:nvPicPr>
                          <p:cNvPr id="32" name="Object 19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6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gray">
                          <a:xfrm>
                            <a:off x="395536" y="4667622"/>
                            <a:ext cx="1080506" cy="748665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pSp>
          <p:nvGrpSpPr>
            <p:cNvPr id="36" name="Group 35"/>
            <p:cNvGrpSpPr/>
            <p:nvPr/>
          </p:nvGrpSpPr>
          <p:grpSpPr>
            <a:xfrm>
              <a:off x="769839" y="2636912"/>
              <a:ext cx="1872208" cy="1440160"/>
              <a:chOff x="-36511" y="2636912"/>
              <a:chExt cx="1872208" cy="1440160"/>
            </a:xfrm>
          </p:grpSpPr>
          <p:sp>
            <p:nvSpPr>
              <p:cNvPr id="33" name="Oval 5"/>
              <p:cNvSpPr>
                <a:spLocks noChangeArrowheads="1"/>
              </p:cNvSpPr>
              <p:nvPr/>
            </p:nvSpPr>
            <p:spPr bwMode="gray">
              <a:xfrm>
                <a:off x="-36511" y="2636912"/>
                <a:ext cx="1872208" cy="1440160"/>
              </a:xfrm>
              <a:prstGeom prst="ellipse">
                <a:avLst/>
              </a:prstGeom>
              <a:solidFill>
                <a:srgbClr val="DCE6F2"/>
              </a:solidFill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lIns="0" tIns="0" rIns="0" bIns="0" anchor="ctr"/>
              <a:lstStyle/>
              <a:p>
                <a:endParaRPr lang="en-US" sz="1350" dirty="0"/>
              </a:p>
            </p:txBody>
          </p:sp>
          <p:sp>
            <p:nvSpPr>
              <p:cNvPr id="34" name="Text Box 9"/>
              <p:cNvSpPr txBox="1">
                <a:spLocks noChangeArrowheads="1"/>
              </p:cNvSpPr>
              <p:nvPr/>
            </p:nvSpPr>
            <p:spPr bwMode="gray">
              <a:xfrm>
                <a:off x="441565" y="2780217"/>
                <a:ext cx="938857" cy="19778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accent1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square" lIns="0" tIns="0" rIns="0" bIns="0" anchor="ctr">
                <a:spAutoFit/>
              </a:bodyPr>
              <a:lstStyle/>
              <a:p>
                <a:pPr eaLnBrk="0" hangingPunct="0">
                  <a:buFontTx/>
                  <a:buNone/>
                </a:pPr>
                <a:r>
                  <a:rPr lang="en-GB" sz="1050" b="1" dirty="0"/>
                  <a:t>Processes</a:t>
                </a:r>
              </a:p>
            </p:txBody>
          </p:sp>
          <p:graphicFrame>
            <p:nvGraphicFramePr>
              <p:cNvPr id="35" name="Object 14"/>
              <p:cNvGraphicFramePr>
                <a:graphicFrameLocks noChangeAspect="1"/>
              </p:cNvGraphicFramePr>
              <p:nvPr/>
            </p:nvGraphicFramePr>
            <p:xfrm>
              <a:off x="611560" y="3075062"/>
              <a:ext cx="597390" cy="924991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name="Drawing" r:id="rId7" imgW="4572000" imgH="4308120" progId="FLW3Drawing">
                      <p:embed/>
                    </p:oleObj>
                  </mc:Choice>
                  <mc:Fallback>
                    <p:oleObj name="Drawing" r:id="rId7" imgW="4572000" imgH="4308120" progId="FLW3Drawing">
                      <p:embed/>
                      <p:pic>
                        <p:nvPicPr>
                          <p:cNvPr id="35" name="Object 14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8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gray">
                          <a:xfrm>
                            <a:off x="611560" y="3075062"/>
                            <a:ext cx="597390" cy="924991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</p:grpSp>
      <p:sp>
        <p:nvSpPr>
          <p:cNvPr id="40" name="Rectangle 39">
            <a:extLst>
              <a:ext uri="{FF2B5EF4-FFF2-40B4-BE49-F238E27FC236}">
                <a16:creationId xmlns:a16="http://schemas.microsoft.com/office/drawing/2014/main" id="{B6E692CE-23B3-E74C-A136-49A0100777BE}"/>
              </a:ext>
            </a:extLst>
          </p:cNvPr>
          <p:cNvSpPr/>
          <p:nvPr/>
        </p:nvSpPr>
        <p:spPr>
          <a:xfrm>
            <a:off x="10705" y="4238152"/>
            <a:ext cx="9141151" cy="338554"/>
          </a:xfrm>
          <a:prstGeom prst="rect">
            <a:avLst/>
          </a:prstGeom>
          <a:pattFill prst="ltDnDiag">
            <a:fgClr>
              <a:schemeClr val="bg1">
                <a:lumMod val="85000"/>
              </a:schemeClr>
            </a:fgClr>
            <a:bgClr>
              <a:schemeClr val="bg1"/>
            </a:bgClr>
          </a:pattFill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GB" sz="1600" dirty="0"/>
              <a:t>These must come together to deliver a successful business change</a:t>
            </a:r>
          </a:p>
        </p:txBody>
      </p:sp>
    </p:spTree>
    <p:extLst>
      <p:ext uri="{BB962C8B-B14F-4D97-AF65-F5344CB8AC3E}">
        <p14:creationId xmlns:p14="http://schemas.microsoft.com/office/powerpoint/2010/main" val="2797318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Group 25">
            <a:extLst>
              <a:ext uri="{FF2B5EF4-FFF2-40B4-BE49-F238E27FC236}">
                <a16:creationId xmlns:a16="http://schemas.microsoft.com/office/drawing/2014/main" id="{87F7992B-3120-BE4D-8914-98D5F497658B}"/>
              </a:ext>
            </a:extLst>
          </p:cNvPr>
          <p:cNvGrpSpPr/>
          <p:nvPr/>
        </p:nvGrpSpPr>
        <p:grpSpPr>
          <a:xfrm>
            <a:off x="193431" y="920267"/>
            <a:ext cx="6092580" cy="3390900"/>
            <a:chOff x="193431" y="920267"/>
            <a:chExt cx="6092580" cy="3390900"/>
          </a:xfrm>
        </p:grpSpPr>
        <p:pic>
          <p:nvPicPr>
            <p:cNvPr id="6" name="Picture 5" descr="A screenshot of text&#10;&#10;Description automatically generated">
              <a:extLst>
                <a:ext uri="{FF2B5EF4-FFF2-40B4-BE49-F238E27FC236}">
                  <a16:creationId xmlns:a16="http://schemas.microsoft.com/office/drawing/2014/main" id="{46868828-A71D-7C46-B01C-0F526F56927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88511" y="920267"/>
              <a:ext cx="5397500" cy="3390900"/>
            </a:xfrm>
            <a:prstGeom prst="rect">
              <a:avLst/>
            </a:prstGeom>
          </p:spPr>
        </p:pic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188526C9-72B0-F34E-A7BC-CD22589CF69F}"/>
                </a:ext>
              </a:extLst>
            </p:cNvPr>
            <p:cNvSpPr txBox="1"/>
            <p:nvPr/>
          </p:nvSpPr>
          <p:spPr>
            <a:xfrm>
              <a:off x="193431" y="1732085"/>
              <a:ext cx="78636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400" b="1" dirty="0"/>
                <a:t>Feelings</a:t>
              </a: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CBF54DEF-57BF-CF49-8B17-4EFAB9D6C219}"/>
                </a:ext>
              </a:extLst>
            </p:cNvPr>
            <p:cNvSpPr/>
            <p:nvPr/>
          </p:nvSpPr>
          <p:spPr>
            <a:xfrm>
              <a:off x="1782359" y="1082893"/>
              <a:ext cx="1127100" cy="720969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3E4AB6B1-5CBC-FF43-8D89-6BB7A8BDC843}"/>
                </a:ext>
              </a:extLst>
            </p:cNvPr>
            <p:cNvSpPr/>
            <p:nvPr/>
          </p:nvSpPr>
          <p:spPr>
            <a:xfrm>
              <a:off x="1035227" y="2317589"/>
              <a:ext cx="1127100" cy="720969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4BC1EDEB-5DDA-1A46-AAF9-9D4BD868F914}"/>
                </a:ext>
              </a:extLst>
            </p:cNvPr>
            <p:cNvSpPr/>
            <p:nvPr/>
          </p:nvSpPr>
          <p:spPr>
            <a:xfrm>
              <a:off x="2505805" y="1980559"/>
              <a:ext cx="1127100" cy="720969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5B21E193-6FE3-F549-9740-46D69017CE55}"/>
                </a:ext>
              </a:extLst>
            </p:cNvPr>
            <p:cNvSpPr/>
            <p:nvPr/>
          </p:nvSpPr>
          <p:spPr>
            <a:xfrm>
              <a:off x="3867019" y="2781302"/>
              <a:ext cx="1127100" cy="720969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095858CE-6257-D541-A6C1-A6644D6E9135}"/>
                </a:ext>
              </a:extLst>
            </p:cNvPr>
            <p:cNvSpPr/>
            <p:nvPr/>
          </p:nvSpPr>
          <p:spPr>
            <a:xfrm>
              <a:off x="4439011" y="2039862"/>
              <a:ext cx="1127100" cy="720969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8C39A3DB-779E-8C4B-9AAA-050C40FC8602}"/>
                </a:ext>
              </a:extLst>
            </p:cNvPr>
            <p:cNvSpPr/>
            <p:nvPr/>
          </p:nvSpPr>
          <p:spPr>
            <a:xfrm>
              <a:off x="2637006" y="3381305"/>
              <a:ext cx="1127100" cy="51981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542F5FF7-D521-5749-B3EC-61A93399C009}"/>
                </a:ext>
              </a:extLst>
            </p:cNvPr>
            <p:cNvSpPr/>
            <p:nvPr/>
          </p:nvSpPr>
          <p:spPr>
            <a:xfrm>
              <a:off x="5039193" y="1398502"/>
              <a:ext cx="1127100" cy="720969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74E5F7FC-BDF8-DD41-B90C-5D3877E5D2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Understanding how people react to change is key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9508B1B-A5F9-2B45-9446-F2935CC2A68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l"/>
            <a:r>
              <a:rPr lang="en-US"/>
              <a:t>Copyright 2020 Appleby Management Services Ltd 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E2C5A5-EC4D-D148-B609-DEC7F6500FB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637E371-A6FB-D244-9D37-8DAEC43A3FFD}" type="slidenum">
              <a:rPr lang="en-US" smtClean="0"/>
              <a:t>3</a:t>
            </a:fld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CCAD96F-A597-AA44-B6E7-E9B4F93A8C20}"/>
              </a:ext>
            </a:extLst>
          </p:cNvPr>
          <p:cNvSpPr/>
          <p:nvPr/>
        </p:nvSpPr>
        <p:spPr>
          <a:xfrm>
            <a:off x="10705" y="4238152"/>
            <a:ext cx="9141151" cy="338554"/>
          </a:xfrm>
          <a:prstGeom prst="rect">
            <a:avLst/>
          </a:prstGeom>
          <a:pattFill prst="ltDnDiag">
            <a:fgClr>
              <a:schemeClr val="bg1">
                <a:lumMod val="85000"/>
              </a:schemeClr>
            </a:fgClr>
            <a:bgClr>
              <a:schemeClr val="bg1"/>
            </a:bgClr>
          </a:pattFill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GB" sz="1600" dirty="0"/>
              <a:t>So, how do you lead a successful finance transformation programme?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C2A3973-D911-7C4F-9F10-CD664190E532}"/>
              </a:ext>
            </a:extLst>
          </p:cNvPr>
          <p:cNvSpPr txBox="1"/>
          <p:nvPr/>
        </p:nvSpPr>
        <p:spPr>
          <a:xfrm>
            <a:off x="1426243" y="954299"/>
            <a:ext cx="1127100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Denial: </a:t>
            </a:r>
          </a:p>
          <a:p>
            <a:r>
              <a:rPr lang="en-US" sz="1000" dirty="0"/>
              <a:t>Disbelief, looking for evidence it isn’t true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DBB0417-D00F-E542-BE44-23C57CA13089}"/>
              </a:ext>
            </a:extLst>
          </p:cNvPr>
          <p:cNvSpPr txBox="1"/>
          <p:nvPr/>
        </p:nvSpPr>
        <p:spPr>
          <a:xfrm>
            <a:off x="1035227" y="2278302"/>
            <a:ext cx="1005840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Shock: </a:t>
            </a:r>
          </a:p>
          <a:p>
            <a:r>
              <a:rPr lang="en-US" sz="1000" dirty="0"/>
              <a:t>Surprise or shock at the event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641C217-4A9F-1742-AE86-1700A2ECDA7B}"/>
              </a:ext>
            </a:extLst>
          </p:cNvPr>
          <p:cNvSpPr txBox="1"/>
          <p:nvPr/>
        </p:nvSpPr>
        <p:spPr>
          <a:xfrm>
            <a:off x="2407756" y="1960465"/>
            <a:ext cx="133800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Frustration: </a:t>
            </a:r>
          </a:p>
          <a:p>
            <a:r>
              <a:rPr lang="en-US" sz="1000" dirty="0"/>
              <a:t>Recognition that things are different; sometimes angry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21776B0-4F06-9740-A682-15D0D5521C61}"/>
              </a:ext>
            </a:extLst>
          </p:cNvPr>
          <p:cNvSpPr txBox="1"/>
          <p:nvPr/>
        </p:nvSpPr>
        <p:spPr>
          <a:xfrm>
            <a:off x="2403600" y="3271327"/>
            <a:ext cx="1338003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Depression: </a:t>
            </a:r>
          </a:p>
          <a:p>
            <a:r>
              <a:rPr lang="en-US" sz="1000" dirty="0"/>
              <a:t>Low mood; lacking in energy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7981949-55D6-FA47-81AA-C63473CD1910}"/>
              </a:ext>
            </a:extLst>
          </p:cNvPr>
          <p:cNvSpPr txBox="1"/>
          <p:nvPr/>
        </p:nvSpPr>
        <p:spPr>
          <a:xfrm>
            <a:off x="3770010" y="2789107"/>
            <a:ext cx="13380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Experiment: </a:t>
            </a:r>
          </a:p>
          <a:p>
            <a:r>
              <a:rPr lang="en-US" sz="1000" dirty="0"/>
              <a:t>Initial engagement with the new situation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7792CE7C-BD37-7747-8129-4F2A51D5AD27}"/>
              </a:ext>
            </a:extLst>
          </p:cNvPr>
          <p:cNvSpPr txBox="1"/>
          <p:nvPr/>
        </p:nvSpPr>
        <p:spPr>
          <a:xfrm>
            <a:off x="4486878" y="1843523"/>
            <a:ext cx="1115865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Decision: </a:t>
            </a:r>
          </a:p>
          <a:p>
            <a:r>
              <a:rPr lang="en-US" sz="1000" dirty="0"/>
              <a:t>Learning how to work in the new situation; feeling more positive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51813992-5AC4-AF4E-B311-E130D584542B}"/>
              </a:ext>
            </a:extLst>
          </p:cNvPr>
          <p:cNvSpPr txBox="1"/>
          <p:nvPr/>
        </p:nvSpPr>
        <p:spPr>
          <a:xfrm>
            <a:off x="4999085" y="1260061"/>
            <a:ext cx="1338002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Integration: </a:t>
            </a:r>
          </a:p>
          <a:p>
            <a:r>
              <a:rPr lang="en-US" sz="1000" dirty="0"/>
              <a:t>Changes integrated; a renewed individual</a:t>
            </a:r>
          </a:p>
        </p:txBody>
      </p:sp>
    </p:spTree>
    <p:extLst>
      <p:ext uri="{BB962C8B-B14F-4D97-AF65-F5344CB8AC3E}">
        <p14:creationId xmlns:p14="http://schemas.microsoft.com/office/powerpoint/2010/main" val="2953104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5" grpId="0" animBg="1"/>
      <p:bldP spid="13" grpId="0" animBg="1"/>
      <p:bldP spid="14" grpId="0"/>
      <p:bldP spid="18" grpId="0"/>
      <p:bldP spid="19" grpId="0"/>
      <p:bldP spid="20" grpId="0"/>
      <p:bldP spid="2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FC06EF22-FE6A-6846-9E62-DB85F5418F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 Steps to leading a finance transformation journey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E1F2E60A-C775-D14A-B45C-7A1EEF4842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+mj-lt"/>
              <a:buAutoNum type="arabicPeriod"/>
            </a:pPr>
            <a:r>
              <a:rPr lang="en-GB" dirty="0"/>
              <a:t>Create a sense of urgency</a:t>
            </a:r>
          </a:p>
          <a:p>
            <a:pPr marL="342900" indent="-342900">
              <a:buFont typeface="+mj-lt"/>
              <a:buAutoNum type="arabicPeriod"/>
            </a:pPr>
            <a:r>
              <a:rPr lang="en-GB" dirty="0"/>
              <a:t>Build a guiding coalition</a:t>
            </a:r>
          </a:p>
          <a:p>
            <a:pPr marL="342900" indent="-342900">
              <a:buFont typeface="+mj-lt"/>
              <a:buAutoNum type="arabicPeriod"/>
            </a:pPr>
            <a:r>
              <a:rPr lang="en-GB" dirty="0"/>
              <a:t>Form a strategic vision</a:t>
            </a:r>
          </a:p>
          <a:p>
            <a:pPr marL="342900" indent="-342900">
              <a:buFont typeface="+mj-lt"/>
              <a:buAutoNum type="arabicPeriod"/>
            </a:pPr>
            <a:r>
              <a:rPr lang="en-GB" dirty="0"/>
              <a:t>Enlist a volunteer army</a:t>
            </a:r>
          </a:p>
          <a:p>
            <a:pPr marL="342900" indent="-342900">
              <a:buFont typeface="+mj-lt"/>
              <a:buAutoNum type="arabicPeriod"/>
            </a:pPr>
            <a:r>
              <a:rPr lang="en-GB" dirty="0"/>
              <a:t>Enable action by removing barriers</a:t>
            </a:r>
          </a:p>
          <a:p>
            <a:pPr marL="342900" indent="-342900">
              <a:buFont typeface="+mj-lt"/>
              <a:buAutoNum type="arabicPeriod"/>
            </a:pPr>
            <a:r>
              <a:rPr lang="en-GB" dirty="0"/>
              <a:t>Generate short term wins</a:t>
            </a:r>
          </a:p>
          <a:p>
            <a:pPr marL="342900" indent="-342900">
              <a:buFont typeface="+mj-lt"/>
              <a:buAutoNum type="arabicPeriod"/>
            </a:pPr>
            <a:r>
              <a:rPr lang="en-GB" dirty="0"/>
              <a:t>Sustain progress</a:t>
            </a:r>
          </a:p>
          <a:p>
            <a:pPr marL="342900" indent="-342900">
              <a:buFont typeface="+mj-lt"/>
              <a:buAutoNum type="arabicPeriod"/>
            </a:pPr>
            <a:r>
              <a:rPr lang="en-GB" dirty="0"/>
              <a:t>Embed the changes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4CB4F8F-E8A4-0B44-9DFF-E1D36F4B49F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l"/>
            <a:r>
              <a:rPr lang="en-US"/>
              <a:t>Copyright 2020 Appleby Management Services Ltd 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4056964-D760-3849-9624-88CFC2BD705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637E371-A6FB-D244-9D37-8DAEC43A3FFD}" type="slidenum">
              <a:rPr lang="en-US" smtClean="0"/>
              <a:t>4</a:t>
            </a:fld>
            <a:endParaRPr lang="en-US" dirty="0"/>
          </a:p>
        </p:txBody>
      </p:sp>
      <p:pic>
        <p:nvPicPr>
          <p:cNvPr id="8" name="Picture 7" descr="A screenshot of text&#10;&#10;Description automatically generated">
            <a:extLst>
              <a:ext uri="{FF2B5EF4-FFF2-40B4-BE49-F238E27FC236}">
                <a16:creationId xmlns:a16="http://schemas.microsoft.com/office/drawing/2014/main" id="{65FD3600-8C9F-8345-A62F-01494EA0BB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21382" y="1283602"/>
            <a:ext cx="3779334" cy="2374311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DE9C1FA3-1371-304D-812A-BD19453180F7}"/>
              </a:ext>
            </a:extLst>
          </p:cNvPr>
          <p:cNvSpPr/>
          <p:nvPr/>
        </p:nvSpPr>
        <p:spPr>
          <a:xfrm>
            <a:off x="10705" y="4238152"/>
            <a:ext cx="9141151" cy="338554"/>
          </a:xfrm>
          <a:prstGeom prst="rect">
            <a:avLst/>
          </a:prstGeom>
          <a:pattFill prst="ltDnDiag">
            <a:fgClr>
              <a:schemeClr val="bg1">
                <a:lumMod val="85000"/>
              </a:schemeClr>
            </a:fgClr>
            <a:bgClr>
              <a:schemeClr val="bg1"/>
            </a:bgClr>
          </a:pattFill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GB" sz="1600" dirty="0"/>
              <a:t>And communicate at every step, using every method available</a:t>
            </a:r>
          </a:p>
        </p:txBody>
      </p:sp>
      <p:pic>
        <p:nvPicPr>
          <p:cNvPr id="11" name="Picture 10" descr="A picture containing text, bird, parrot&#10;&#10;Description automatically generated">
            <a:extLst>
              <a:ext uri="{FF2B5EF4-FFF2-40B4-BE49-F238E27FC236}">
                <a16:creationId xmlns:a16="http://schemas.microsoft.com/office/drawing/2014/main" id="{CE452124-229D-964A-85E6-D8828852D6A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86642" y="2667243"/>
            <a:ext cx="992628" cy="1505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00045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9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transform your business in 100 days v2" id="{AA674BCA-A9AB-0047-B5C1-75C79B5DA662}" vid="{E9CA0895-C242-634C-8E75-2C188DC2824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transform your business in 100 days v2</Template>
  <TotalTime>99165</TotalTime>
  <Words>202</Words>
  <Application>Microsoft Office PowerPoint</Application>
  <PresentationFormat>On-screen Show (16:9)</PresentationFormat>
  <Paragraphs>47</Paragraphs>
  <Slides>4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12" baseType="lpstr">
      <vt:lpstr>Arial</vt:lpstr>
      <vt:lpstr>Calibri</vt:lpstr>
      <vt:lpstr>Gill Sans</vt:lpstr>
      <vt:lpstr>Gill Sans MT</vt:lpstr>
      <vt:lpstr>Trebuchet MS</vt:lpstr>
      <vt:lpstr>Office Theme</vt:lpstr>
      <vt:lpstr>think-cell Slide</vt:lpstr>
      <vt:lpstr>Drawing</vt:lpstr>
      <vt:lpstr>Leading Business Change in the Finance Function</vt:lpstr>
      <vt:lpstr>3 Elements of Future Finance Functions</vt:lpstr>
      <vt:lpstr>Understanding how people react to change is key</vt:lpstr>
      <vt:lpstr>8 Steps to leading a finance transformation journey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Transform Your Business in 100 Days</dc:title>
  <dc:creator>Kevin Appleby</dc:creator>
  <cp:lastModifiedBy>Chris Tredwell</cp:lastModifiedBy>
  <cp:revision>91</cp:revision>
  <dcterms:created xsi:type="dcterms:W3CDTF">2016-12-05T22:49:24Z</dcterms:created>
  <dcterms:modified xsi:type="dcterms:W3CDTF">2021-05-20T16:39:33Z</dcterms:modified>
</cp:coreProperties>
</file>