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13"/>
  </p:notesMasterIdLst>
  <p:handoutMasterIdLst>
    <p:handoutMasterId r:id="rId14"/>
  </p:handoutMasterIdLst>
  <p:sldIdLst>
    <p:sldId id="912" r:id="rId2"/>
    <p:sldId id="923" r:id="rId3"/>
    <p:sldId id="922" r:id="rId4"/>
    <p:sldId id="913" r:id="rId5"/>
    <p:sldId id="513" r:id="rId6"/>
    <p:sldId id="579" r:id="rId7"/>
    <p:sldId id="580" r:id="rId8"/>
    <p:sldId id="926" r:id="rId9"/>
    <p:sldId id="924" r:id="rId10"/>
    <p:sldId id="925" r:id="rId11"/>
    <p:sldId id="905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1"/>
    <p:restoredTop sz="95055"/>
  </p:normalViewPr>
  <p:slideViewPr>
    <p:cSldViewPr snapToGrid="0" snapToObjects="1">
      <p:cViewPr varScale="1">
        <p:scale>
          <a:sx n="147" d="100"/>
          <a:sy n="147" d="100"/>
        </p:scale>
        <p:origin x="87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2ECD9-4C7C-E94E-97A0-3D5785CEF8A5}" type="doc">
      <dgm:prSet loTypeId="urn:microsoft.com/office/officeart/2005/8/layout/StepDownProcess" loCatId="" qsTypeId="urn:microsoft.com/office/officeart/2005/8/quickstyle/simple1" qsCatId="simple" csTypeId="urn:microsoft.com/office/officeart/2005/8/colors/accent1_2" csCatId="accent1" phldr="1"/>
      <dgm:spPr/>
    </dgm:pt>
    <dgm:pt modelId="{DFD44387-F620-E74D-B97B-E1FF9E02DD6D}">
      <dgm:prSet phldrT="[Text]"/>
      <dgm:spPr/>
      <dgm:t>
        <a:bodyPr/>
        <a:lstStyle/>
        <a:p>
          <a:r>
            <a:rPr lang="en-GB" dirty="0"/>
            <a:t>Simplify</a:t>
          </a:r>
        </a:p>
      </dgm:t>
    </dgm:pt>
    <dgm:pt modelId="{A2552E49-05C5-364C-9DBA-B04278C459C0}" type="parTrans" cxnId="{6D1D69FD-FBF9-8749-BD18-D84F706BB135}">
      <dgm:prSet/>
      <dgm:spPr/>
      <dgm:t>
        <a:bodyPr/>
        <a:lstStyle/>
        <a:p>
          <a:endParaRPr lang="en-GB"/>
        </a:p>
      </dgm:t>
    </dgm:pt>
    <dgm:pt modelId="{EA607F84-DA5B-9447-A97B-802ED5891D6D}" type="sibTrans" cxnId="{6D1D69FD-FBF9-8749-BD18-D84F706BB135}">
      <dgm:prSet/>
      <dgm:spPr/>
      <dgm:t>
        <a:bodyPr/>
        <a:lstStyle/>
        <a:p>
          <a:endParaRPr lang="en-GB"/>
        </a:p>
      </dgm:t>
    </dgm:pt>
    <dgm:pt modelId="{B0C6C712-2DA4-A04F-A000-DC1E29B08BE3}">
      <dgm:prSet phldrT="[Text]"/>
      <dgm:spPr/>
      <dgm:t>
        <a:bodyPr/>
        <a:lstStyle/>
        <a:p>
          <a:r>
            <a:rPr lang="en-GB" dirty="0"/>
            <a:t>Standardise</a:t>
          </a:r>
        </a:p>
      </dgm:t>
    </dgm:pt>
    <dgm:pt modelId="{D7E1D476-E51F-744D-8C38-A185D193EB6B}" type="parTrans" cxnId="{31F0E2B5-B142-5640-B5F7-CFD54B813563}">
      <dgm:prSet/>
      <dgm:spPr/>
      <dgm:t>
        <a:bodyPr/>
        <a:lstStyle/>
        <a:p>
          <a:endParaRPr lang="en-GB"/>
        </a:p>
      </dgm:t>
    </dgm:pt>
    <dgm:pt modelId="{14A31567-5049-9D4F-BBEC-3B55A5ACED5E}" type="sibTrans" cxnId="{31F0E2B5-B142-5640-B5F7-CFD54B813563}">
      <dgm:prSet/>
      <dgm:spPr/>
      <dgm:t>
        <a:bodyPr/>
        <a:lstStyle/>
        <a:p>
          <a:endParaRPr lang="en-GB"/>
        </a:p>
      </dgm:t>
    </dgm:pt>
    <dgm:pt modelId="{4C46F38C-6D0B-454C-8E80-A60F6C8F4408}">
      <dgm:prSet phldrT="[Text]"/>
      <dgm:spPr/>
      <dgm:t>
        <a:bodyPr/>
        <a:lstStyle/>
        <a:p>
          <a:r>
            <a:rPr lang="en-GB" dirty="0"/>
            <a:t>Automate</a:t>
          </a:r>
        </a:p>
      </dgm:t>
    </dgm:pt>
    <dgm:pt modelId="{42FAA3BB-369A-CE42-8DAC-A6726E19B72A}" type="parTrans" cxnId="{2FE7F106-C14A-054F-B1E7-6B2E5EFBD37F}">
      <dgm:prSet/>
      <dgm:spPr/>
      <dgm:t>
        <a:bodyPr/>
        <a:lstStyle/>
        <a:p>
          <a:endParaRPr lang="en-GB"/>
        </a:p>
      </dgm:t>
    </dgm:pt>
    <dgm:pt modelId="{628763F4-CF4C-0E4A-84C9-DAE4B5EBBCDC}" type="sibTrans" cxnId="{2FE7F106-C14A-054F-B1E7-6B2E5EFBD37F}">
      <dgm:prSet/>
      <dgm:spPr/>
      <dgm:t>
        <a:bodyPr/>
        <a:lstStyle/>
        <a:p>
          <a:endParaRPr lang="en-GB"/>
        </a:p>
      </dgm:t>
    </dgm:pt>
    <dgm:pt modelId="{882A4A9F-7BD1-6242-802D-8B7D4E6134EE}" type="pres">
      <dgm:prSet presAssocID="{FC52ECD9-4C7C-E94E-97A0-3D5785CEF8A5}" presName="rootnode" presStyleCnt="0">
        <dgm:presLayoutVars>
          <dgm:chMax/>
          <dgm:chPref/>
          <dgm:dir/>
          <dgm:animLvl val="lvl"/>
        </dgm:presLayoutVars>
      </dgm:prSet>
      <dgm:spPr/>
    </dgm:pt>
    <dgm:pt modelId="{2FE144FC-3156-0C4F-B9B6-A1C295C9BC5A}" type="pres">
      <dgm:prSet presAssocID="{DFD44387-F620-E74D-B97B-E1FF9E02DD6D}" presName="composite" presStyleCnt="0"/>
      <dgm:spPr/>
    </dgm:pt>
    <dgm:pt modelId="{401909C5-E44B-0343-9AE2-C39276E8DFF6}" type="pres">
      <dgm:prSet presAssocID="{DFD44387-F620-E74D-B97B-E1FF9E02DD6D}" presName="bentUpArrow1" presStyleLbl="alignImgPlace1" presStyleIdx="0" presStyleCnt="2"/>
      <dgm:spPr/>
    </dgm:pt>
    <dgm:pt modelId="{9F3750DB-D290-2E4A-B2B9-08A23C6FB8FC}" type="pres">
      <dgm:prSet presAssocID="{DFD44387-F620-E74D-B97B-E1FF9E02DD6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46426326-D6B5-5B4D-8D9B-31B1C14F92D6}" type="pres">
      <dgm:prSet presAssocID="{DFD44387-F620-E74D-B97B-E1FF9E02DD6D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1ECB8D6-79DA-7643-AF46-F5D3050BB27B}" type="pres">
      <dgm:prSet presAssocID="{EA607F84-DA5B-9447-A97B-802ED5891D6D}" presName="sibTrans" presStyleCnt="0"/>
      <dgm:spPr/>
    </dgm:pt>
    <dgm:pt modelId="{47B2D702-C49D-2B45-99D1-C6FAD5FF5056}" type="pres">
      <dgm:prSet presAssocID="{B0C6C712-2DA4-A04F-A000-DC1E29B08BE3}" presName="composite" presStyleCnt="0"/>
      <dgm:spPr/>
    </dgm:pt>
    <dgm:pt modelId="{3BB02662-B4C4-044B-8EF4-A6053031605A}" type="pres">
      <dgm:prSet presAssocID="{B0C6C712-2DA4-A04F-A000-DC1E29B08BE3}" presName="bentUpArrow1" presStyleLbl="alignImgPlace1" presStyleIdx="1" presStyleCnt="2"/>
      <dgm:spPr/>
    </dgm:pt>
    <dgm:pt modelId="{2B6AEBF8-AABA-7F48-BE4F-034F10D87A5F}" type="pres">
      <dgm:prSet presAssocID="{B0C6C712-2DA4-A04F-A000-DC1E29B08BE3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3777328C-210E-1844-A3CE-111C2702ADC1}" type="pres">
      <dgm:prSet presAssocID="{B0C6C712-2DA4-A04F-A000-DC1E29B08BE3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CE08592A-676C-6C47-B636-8BDEB835972B}" type="pres">
      <dgm:prSet presAssocID="{14A31567-5049-9D4F-BBEC-3B55A5ACED5E}" presName="sibTrans" presStyleCnt="0"/>
      <dgm:spPr/>
    </dgm:pt>
    <dgm:pt modelId="{08DA99D5-953B-8D49-AEC6-049AC176392B}" type="pres">
      <dgm:prSet presAssocID="{4C46F38C-6D0B-454C-8E80-A60F6C8F4408}" presName="composite" presStyleCnt="0"/>
      <dgm:spPr/>
    </dgm:pt>
    <dgm:pt modelId="{446A4A7B-D75E-DF49-94B5-242571A19271}" type="pres">
      <dgm:prSet presAssocID="{4C46F38C-6D0B-454C-8E80-A60F6C8F4408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2FE7F106-C14A-054F-B1E7-6B2E5EFBD37F}" srcId="{FC52ECD9-4C7C-E94E-97A0-3D5785CEF8A5}" destId="{4C46F38C-6D0B-454C-8E80-A60F6C8F4408}" srcOrd="2" destOrd="0" parTransId="{42FAA3BB-369A-CE42-8DAC-A6726E19B72A}" sibTransId="{628763F4-CF4C-0E4A-84C9-DAE4B5EBBCDC}"/>
    <dgm:cxn modelId="{5940903B-0FF1-0440-B43F-E28F7061568F}" type="presOf" srcId="{B0C6C712-2DA4-A04F-A000-DC1E29B08BE3}" destId="{2B6AEBF8-AABA-7F48-BE4F-034F10D87A5F}" srcOrd="0" destOrd="0" presId="urn:microsoft.com/office/officeart/2005/8/layout/StepDownProcess"/>
    <dgm:cxn modelId="{75A2214F-5646-184F-9BA9-19CD8CC40ABD}" type="presOf" srcId="{FC52ECD9-4C7C-E94E-97A0-3D5785CEF8A5}" destId="{882A4A9F-7BD1-6242-802D-8B7D4E6134EE}" srcOrd="0" destOrd="0" presId="urn:microsoft.com/office/officeart/2005/8/layout/StepDownProcess"/>
    <dgm:cxn modelId="{89AB7E5A-AAFD-0144-BDFA-52930AA11B99}" type="presOf" srcId="{DFD44387-F620-E74D-B97B-E1FF9E02DD6D}" destId="{9F3750DB-D290-2E4A-B2B9-08A23C6FB8FC}" srcOrd="0" destOrd="0" presId="urn:microsoft.com/office/officeart/2005/8/layout/StepDownProcess"/>
    <dgm:cxn modelId="{533D4567-CD4D-9B44-9C4F-46037D71C904}" type="presOf" srcId="{4C46F38C-6D0B-454C-8E80-A60F6C8F4408}" destId="{446A4A7B-D75E-DF49-94B5-242571A19271}" srcOrd="0" destOrd="0" presId="urn:microsoft.com/office/officeart/2005/8/layout/StepDownProcess"/>
    <dgm:cxn modelId="{31F0E2B5-B142-5640-B5F7-CFD54B813563}" srcId="{FC52ECD9-4C7C-E94E-97A0-3D5785CEF8A5}" destId="{B0C6C712-2DA4-A04F-A000-DC1E29B08BE3}" srcOrd="1" destOrd="0" parTransId="{D7E1D476-E51F-744D-8C38-A185D193EB6B}" sibTransId="{14A31567-5049-9D4F-BBEC-3B55A5ACED5E}"/>
    <dgm:cxn modelId="{6D1D69FD-FBF9-8749-BD18-D84F706BB135}" srcId="{FC52ECD9-4C7C-E94E-97A0-3D5785CEF8A5}" destId="{DFD44387-F620-E74D-B97B-E1FF9E02DD6D}" srcOrd="0" destOrd="0" parTransId="{A2552E49-05C5-364C-9DBA-B04278C459C0}" sibTransId="{EA607F84-DA5B-9447-A97B-802ED5891D6D}"/>
    <dgm:cxn modelId="{1398AEE9-641F-1C46-8FC4-5F9B0F984518}" type="presParOf" srcId="{882A4A9F-7BD1-6242-802D-8B7D4E6134EE}" destId="{2FE144FC-3156-0C4F-B9B6-A1C295C9BC5A}" srcOrd="0" destOrd="0" presId="urn:microsoft.com/office/officeart/2005/8/layout/StepDownProcess"/>
    <dgm:cxn modelId="{10519840-5129-5D40-8E37-91FD659EBAF8}" type="presParOf" srcId="{2FE144FC-3156-0C4F-B9B6-A1C295C9BC5A}" destId="{401909C5-E44B-0343-9AE2-C39276E8DFF6}" srcOrd="0" destOrd="0" presId="urn:microsoft.com/office/officeart/2005/8/layout/StepDownProcess"/>
    <dgm:cxn modelId="{F25FE02E-993C-E04F-A4C0-FF787DF8B960}" type="presParOf" srcId="{2FE144FC-3156-0C4F-B9B6-A1C295C9BC5A}" destId="{9F3750DB-D290-2E4A-B2B9-08A23C6FB8FC}" srcOrd="1" destOrd="0" presId="urn:microsoft.com/office/officeart/2005/8/layout/StepDownProcess"/>
    <dgm:cxn modelId="{AEEA435A-9234-0940-906B-9687832AC390}" type="presParOf" srcId="{2FE144FC-3156-0C4F-B9B6-A1C295C9BC5A}" destId="{46426326-D6B5-5B4D-8D9B-31B1C14F92D6}" srcOrd="2" destOrd="0" presId="urn:microsoft.com/office/officeart/2005/8/layout/StepDownProcess"/>
    <dgm:cxn modelId="{FBB7F4C0-9635-7B45-B6A1-6814309C2C33}" type="presParOf" srcId="{882A4A9F-7BD1-6242-802D-8B7D4E6134EE}" destId="{61ECB8D6-79DA-7643-AF46-F5D3050BB27B}" srcOrd="1" destOrd="0" presId="urn:microsoft.com/office/officeart/2005/8/layout/StepDownProcess"/>
    <dgm:cxn modelId="{64547408-43B0-1347-924A-B978D0042154}" type="presParOf" srcId="{882A4A9F-7BD1-6242-802D-8B7D4E6134EE}" destId="{47B2D702-C49D-2B45-99D1-C6FAD5FF5056}" srcOrd="2" destOrd="0" presId="urn:microsoft.com/office/officeart/2005/8/layout/StepDownProcess"/>
    <dgm:cxn modelId="{BA8ED733-DD7A-6B4D-BC20-466B889A47E7}" type="presParOf" srcId="{47B2D702-C49D-2B45-99D1-C6FAD5FF5056}" destId="{3BB02662-B4C4-044B-8EF4-A6053031605A}" srcOrd="0" destOrd="0" presId="urn:microsoft.com/office/officeart/2005/8/layout/StepDownProcess"/>
    <dgm:cxn modelId="{DABC06BF-14C3-2A41-B41B-C848499715E7}" type="presParOf" srcId="{47B2D702-C49D-2B45-99D1-C6FAD5FF5056}" destId="{2B6AEBF8-AABA-7F48-BE4F-034F10D87A5F}" srcOrd="1" destOrd="0" presId="urn:microsoft.com/office/officeart/2005/8/layout/StepDownProcess"/>
    <dgm:cxn modelId="{FE4B4FDA-5BBA-3F49-9141-BF9915923359}" type="presParOf" srcId="{47B2D702-C49D-2B45-99D1-C6FAD5FF5056}" destId="{3777328C-210E-1844-A3CE-111C2702ADC1}" srcOrd="2" destOrd="0" presId="urn:microsoft.com/office/officeart/2005/8/layout/StepDownProcess"/>
    <dgm:cxn modelId="{80EE0237-CAA3-EF47-A5BC-2BDDEEC9E689}" type="presParOf" srcId="{882A4A9F-7BD1-6242-802D-8B7D4E6134EE}" destId="{CE08592A-676C-6C47-B636-8BDEB835972B}" srcOrd="3" destOrd="0" presId="urn:microsoft.com/office/officeart/2005/8/layout/StepDownProcess"/>
    <dgm:cxn modelId="{D151424E-8C73-9E42-ADA2-A0E7C9B4E1B5}" type="presParOf" srcId="{882A4A9F-7BD1-6242-802D-8B7D4E6134EE}" destId="{08DA99D5-953B-8D49-AEC6-049AC176392B}" srcOrd="4" destOrd="0" presId="urn:microsoft.com/office/officeart/2005/8/layout/StepDownProcess"/>
    <dgm:cxn modelId="{AC65924A-1754-824F-9E34-220FDFD6F0CC}" type="presParOf" srcId="{08DA99D5-953B-8D49-AEC6-049AC176392B}" destId="{446A4A7B-D75E-DF49-94B5-242571A1927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909C5-E44B-0343-9AE2-C39276E8DFF6}">
      <dsp:nvSpPr>
        <dsp:cNvPr id="0" name=""/>
        <dsp:cNvSpPr/>
      </dsp:nvSpPr>
      <dsp:spPr>
        <a:xfrm rot="5400000">
          <a:off x="2240851" y="1074203"/>
          <a:ext cx="950040" cy="10815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750DB-D290-2E4A-B2B9-08A23C6FB8FC}">
      <dsp:nvSpPr>
        <dsp:cNvPr id="0" name=""/>
        <dsp:cNvSpPr/>
      </dsp:nvSpPr>
      <dsp:spPr>
        <a:xfrm>
          <a:off x="1989148" y="21064"/>
          <a:ext cx="1599309" cy="111946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Simplify</a:t>
          </a:r>
        </a:p>
      </dsp:txBody>
      <dsp:txXfrm>
        <a:off x="2043806" y="75722"/>
        <a:ext cx="1489993" cy="1010148"/>
      </dsp:txXfrm>
    </dsp:sp>
    <dsp:sp modelId="{46426326-D6B5-5B4D-8D9B-31B1C14F92D6}">
      <dsp:nvSpPr>
        <dsp:cNvPr id="0" name=""/>
        <dsp:cNvSpPr/>
      </dsp:nvSpPr>
      <dsp:spPr>
        <a:xfrm>
          <a:off x="3588457" y="127831"/>
          <a:ext cx="1163185" cy="9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2662-B4C4-044B-8EF4-A6053031605A}">
      <dsp:nvSpPr>
        <dsp:cNvPr id="0" name=""/>
        <dsp:cNvSpPr/>
      </dsp:nvSpPr>
      <dsp:spPr>
        <a:xfrm rot="5400000">
          <a:off x="3566848" y="2331731"/>
          <a:ext cx="950040" cy="10815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AEBF8-AABA-7F48-BE4F-034F10D87A5F}">
      <dsp:nvSpPr>
        <dsp:cNvPr id="0" name=""/>
        <dsp:cNvSpPr/>
      </dsp:nvSpPr>
      <dsp:spPr>
        <a:xfrm>
          <a:off x="3315145" y="1278592"/>
          <a:ext cx="1599309" cy="111946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Standardise</a:t>
          </a:r>
        </a:p>
      </dsp:txBody>
      <dsp:txXfrm>
        <a:off x="3369803" y="1333250"/>
        <a:ext cx="1489993" cy="1010148"/>
      </dsp:txXfrm>
    </dsp:sp>
    <dsp:sp modelId="{3777328C-210E-1844-A3CE-111C2702ADC1}">
      <dsp:nvSpPr>
        <dsp:cNvPr id="0" name=""/>
        <dsp:cNvSpPr/>
      </dsp:nvSpPr>
      <dsp:spPr>
        <a:xfrm>
          <a:off x="4914454" y="1385359"/>
          <a:ext cx="1163185" cy="9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4A7B-D75E-DF49-94B5-242571A19271}">
      <dsp:nvSpPr>
        <dsp:cNvPr id="0" name=""/>
        <dsp:cNvSpPr/>
      </dsp:nvSpPr>
      <dsp:spPr>
        <a:xfrm>
          <a:off x="4641142" y="2536120"/>
          <a:ext cx="1599309" cy="111946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Automate</a:t>
          </a:r>
        </a:p>
      </dsp:txBody>
      <dsp:txXfrm>
        <a:off x="4695800" y="2590778"/>
        <a:ext cx="1489993" cy="1010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AED7E-8D2B-1744-A83A-A3D2181F6A2D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E480-9CA7-1444-9A0A-FF46FD3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F3F84-98B4-944A-AA5C-F5BF608EACF7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E3B95-115B-5846-9F25-12CA69A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27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E3B95-115B-5846-9F25-12CA69A3E5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4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11478D-1546-DB4A-8554-C7B5557F5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02323-228B-4C4A-A210-1FF16C4E9BC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916482" name="Rectangle 2">
            <a:extLst>
              <a:ext uri="{FF2B5EF4-FFF2-40B4-BE49-F238E27FC236}">
                <a16:creationId xmlns:a16="http://schemas.microsoft.com/office/drawing/2014/main" id="{32A88385-20F9-FE48-9DFF-F2FFABC7E8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916483" name="Rectangle 3">
            <a:extLst>
              <a:ext uri="{FF2B5EF4-FFF2-40B4-BE49-F238E27FC236}">
                <a16:creationId xmlns:a16="http://schemas.microsoft.com/office/drawing/2014/main" id="{3A04CCE4-5C65-A040-BA84-83EBCBDAE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343400"/>
            <a:ext cx="5483225" cy="411638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D833CC-2FDF-A04F-9352-58C28E9BFF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277E8-C6B4-1F42-8E10-90C09C7B6A3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51618" name="Rectangle 2">
            <a:extLst>
              <a:ext uri="{FF2B5EF4-FFF2-40B4-BE49-F238E27FC236}">
                <a16:creationId xmlns:a16="http://schemas.microsoft.com/office/drawing/2014/main" id="{18630000-BB8C-8A4F-B1CC-C733C5F443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>
            <a:extLst>
              <a:ext uri="{FF2B5EF4-FFF2-40B4-BE49-F238E27FC236}">
                <a16:creationId xmlns:a16="http://schemas.microsoft.com/office/drawing/2014/main" id="{2BE50E5E-7696-E64D-9562-BA35A9AE5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F635F7-07E0-C04F-91F5-8ED59E62F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08E90-7167-5F46-AD64-8F73CED7F43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2642" name="Rectangle 2">
            <a:extLst>
              <a:ext uri="{FF2B5EF4-FFF2-40B4-BE49-F238E27FC236}">
                <a16:creationId xmlns:a16="http://schemas.microsoft.com/office/drawing/2014/main" id="{9F35738C-9D7A-5D49-A15F-893B4529C5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>
            <a:extLst>
              <a:ext uri="{FF2B5EF4-FFF2-40B4-BE49-F238E27FC236}">
                <a16:creationId xmlns:a16="http://schemas.microsoft.com/office/drawing/2014/main" id="{AC01F3D2-676D-C049-B803-DF81F3761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159781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0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9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7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5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new s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1125" y="1447824"/>
            <a:ext cx="3111377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125" y="2478899"/>
            <a:ext cx="3111377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88000" y="1431001"/>
            <a:ext cx="8177798" cy="92535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3150" b="1" i="0" baseline="0">
                <a:solidFill>
                  <a:srgbClr val="4F4C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0" y="243001"/>
            <a:ext cx="8177798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DF9EDD6B-3EBA-4F26-A47F-E5B2501C964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1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60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816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893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435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983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32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37"/>
            <a:ext cx="7946739" cy="625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53211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433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628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- bullet 4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288001" y="1080000"/>
            <a:ext cx="8560515" cy="3720600"/>
          </a:xfrm>
          <a:prstGeom prst="rect">
            <a:avLst/>
          </a:prstGeom>
        </p:spPr>
        <p:txBody>
          <a:bodyPr vert="horz" lIns="0" tIns="0" rIns="0" bIns="0"/>
          <a:lstStyle>
            <a:lvl1pPr marL="202500" marR="0" indent="-202500" algn="l" defTabSz="327250" rtl="0" eaLnBrk="1" fontAlgn="auto" latinLnBrk="0" hangingPunct="1">
              <a:lnSpc>
                <a:spcPts val="1695"/>
              </a:lnSpc>
              <a:spcBef>
                <a:spcPts val="0"/>
              </a:spcBef>
              <a:spcAft>
                <a:spcPts val="398"/>
              </a:spcAft>
              <a:buClrTx/>
              <a:buSzTx/>
              <a:buFontTx/>
              <a:buBlip>
                <a:blip r:embed="rId2"/>
              </a:buBlip>
              <a:tabLst/>
              <a:defRPr sz="1500" b="1" i="0" baseline="0">
                <a:solidFill>
                  <a:srgbClr val="4F4C4D"/>
                </a:solidFill>
                <a:latin typeface="Arial"/>
                <a:cs typeface="Arial"/>
              </a:defRPr>
            </a:lvl1pPr>
            <a:lvl2pPr marL="513000" indent="-202500">
              <a:lnSpc>
                <a:spcPts val="1695"/>
              </a:lnSpc>
              <a:spcBef>
                <a:spcPts val="0"/>
              </a:spcBef>
              <a:spcAft>
                <a:spcPts val="398"/>
              </a:spcAft>
              <a:buSzPct val="100000"/>
              <a:buFontTx/>
              <a:buBlip>
                <a:blip r:embed="rId3"/>
              </a:buBlip>
              <a:defRPr sz="1500" b="0" i="0">
                <a:solidFill>
                  <a:srgbClr val="7B7979"/>
                </a:solidFill>
                <a:latin typeface="Arial"/>
                <a:cs typeface="Arial"/>
              </a:defRPr>
            </a:lvl2pPr>
            <a:lvl3pPr marL="810000" indent="-162000">
              <a:lnSpc>
                <a:spcPts val="1695"/>
              </a:lnSpc>
              <a:spcBef>
                <a:spcPts val="0"/>
              </a:spcBef>
              <a:spcAft>
                <a:spcPts val="263"/>
              </a:spcAft>
              <a:buSzPct val="100000"/>
              <a:buFontTx/>
              <a:buBlip>
                <a:blip r:embed="rId4"/>
              </a:buBlip>
              <a:defRPr sz="1350" b="0" i="0">
                <a:solidFill>
                  <a:srgbClr val="4F4C4D"/>
                </a:solidFill>
                <a:latin typeface="Arial"/>
                <a:cs typeface="Arial"/>
              </a:defRPr>
            </a:lvl3pPr>
            <a:lvl4pPr marL="1134000" indent="-162836">
              <a:lnSpc>
                <a:spcPts val="1695"/>
              </a:lnSpc>
              <a:spcBef>
                <a:spcPts val="0"/>
              </a:spcBef>
              <a:spcAft>
                <a:spcPts val="263"/>
              </a:spcAft>
              <a:buClr>
                <a:srgbClr val="AC57A2"/>
              </a:buClr>
              <a:buFont typeface="Arial" pitchFamily="34" charset="0"/>
              <a:buChar char="•"/>
              <a:defRPr sz="1350" baseline="0">
                <a:solidFill>
                  <a:srgbClr val="AC57A2"/>
                </a:solidFill>
                <a:latin typeface="Arial" pitchFamily="34" charset="0"/>
                <a:cs typeface="Arial" pitchFamily="34" charset="0"/>
              </a:defRPr>
            </a:lvl4pPr>
            <a:lvl5pPr marL="1458000" indent="-162836">
              <a:lnSpc>
                <a:spcPts val="1695"/>
              </a:lnSpc>
              <a:spcBef>
                <a:spcPts val="263"/>
              </a:spcBef>
              <a:buClr>
                <a:srgbClr val="8396C6"/>
              </a:buClr>
              <a:buSzPct val="90000"/>
              <a:buFont typeface="Wingdings" panose="05000000000000000000" pitchFamily="2" charset="2"/>
              <a:buChar char="§"/>
              <a:defRPr>
                <a:solidFill>
                  <a:srgbClr val="8396C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E0CC7518-7C96-4030-B1ED-F90F120F6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579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10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79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594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593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760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146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56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863" y="1597819"/>
            <a:ext cx="6777446" cy="11366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863" y="2871107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460863" y="1623422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995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4109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5289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0444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3566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495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37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don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15" y="1158479"/>
            <a:ext cx="7772400" cy="1021556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ct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8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7300"/>
            <a:ext cx="4038600" cy="3567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7300"/>
            <a:ext cx="4038600" cy="3567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6106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solidFill>
            <a:schemeClr val="tx2">
              <a:lumMod val="20000"/>
              <a:lumOff val="80000"/>
            </a:schemeClr>
          </a:solidFill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solidFill>
            <a:srgbClr val="C6D9F1"/>
          </a:solidFill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3327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2998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7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549956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40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39"/>
            </p:custDataLst>
            <p:extLst>
              <p:ext uri="{D42A27DB-BD31-4B8C-83A1-F6EECF244321}">
                <p14:modId xmlns:p14="http://schemas.microsoft.com/office/powerpoint/2010/main" val="592669017"/>
              </p:ext>
            </p:ext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think-cell Slide" r:id="rId40" imgW="383" imgH="384" progId="TCLayout.ActiveDocument.1">
                  <p:embed/>
                </p:oleObj>
              </mc:Choice>
              <mc:Fallback>
                <p:oleObj name="think-cell Slide" r:id="rId40" imgW="383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7537"/>
            <a:ext cx="7946739" cy="6257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621"/>
            <a:ext cx="8229600" cy="3676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098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5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4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6" r:id="rId13"/>
    <p:sldLayoutId id="2147483747" r:id="rId14"/>
    <p:sldLayoutId id="2147483751" r:id="rId15"/>
    <p:sldLayoutId id="2147483752" r:id="rId16"/>
    <p:sldLayoutId id="2147483754" r:id="rId17"/>
    <p:sldLayoutId id="2147483755" r:id="rId18"/>
    <p:sldLayoutId id="2147483757" r:id="rId19"/>
    <p:sldLayoutId id="2147483759" r:id="rId20"/>
    <p:sldLayoutId id="2147483760" r:id="rId21"/>
    <p:sldLayoutId id="2147483761" r:id="rId22"/>
    <p:sldLayoutId id="2147483765" r:id="rId23"/>
    <p:sldLayoutId id="2147483766" r:id="rId24"/>
    <p:sldLayoutId id="2147483767" r:id="rId25"/>
    <p:sldLayoutId id="2147483768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6" r:id="rId32"/>
    <p:sldLayoutId id="2147483777" r:id="rId33"/>
    <p:sldLayoutId id="2147483778" r:id="rId34"/>
    <p:sldLayoutId id="2147483782" r:id="rId35"/>
    <p:sldLayoutId id="2147483783" r:id="rId36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100" kern="1200" baseline="0">
          <a:solidFill>
            <a:srgbClr val="1F497D"/>
          </a:solidFill>
          <a:latin typeface="Gill Sans"/>
          <a:ea typeface="+mj-ea"/>
          <a:cs typeface="Gill San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Gill Sans"/>
          <a:ea typeface="+mn-ea"/>
          <a:cs typeface="Gill San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Gill Sans"/>
          <a:ea typeface="+mn-ea"/>
          <a:cs typeface="Gill San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Gill Sans"/>
          <a:ea typeface="+mn-ea"/>
          <a:cs typeface="Gill San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Gill Sans"/>
          <a:ea typeface="+mn-ea"/>
          <a:cs typeface="Gill San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ill Sans"/>
          <a:ea typeface="+mn-ea"/>
          <a:cs typeface="Gill 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iff"/><Relationship Id="rId3" Type="http://schemas.openxmlformats.org/officeDocument/2006/relationships/image" Target="../media/image9.tiff"/><Relationship Id="rId7" Type="http://schemas.openxmlformats.org/officeDocument/2006/relationships/image" Target="../media/image13.tiff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iff"/><Relationship Id="rId5" Type="http://schemas.openxmlformats.org/officeDocument/2006/relationships/image" Target="../media/image11.tiff"/><Relationship Id="rId4" Type="http://schemas.openxmlformats.org/officeDocument/2006/relationships/image" Target="../media/image10.tiff"/><Relationship Id="rId9" Type="http://schemas.openxmlformats.org/officeDocument/2006/relationships/image" Target="../media/image15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Object 7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9" name="think-cell Slide" r:id="rId5" imgW="383" imgH="384" progId="TCLayout.ActiveDocument.1">
                  <p:embed/>
                </p:oleObj>
              </mc:Choice>
              <mc:Fallback>
                <p:oleObj name="think-cell Slide" r:id="rId5" imgW="383" imgH="384" progId="TCLayout.ActiveDocument.1">
                  <p:embed/>
                  <p:pic>
                    <p:nvPicPr>
                      <p:cNvPr id="75" name="Object 7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of finance functions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Transforming your finance processes</a:t>
            </a:r>
          </a:p>
          <a:p>
            <a:endParaRPr lang="en-GB" dirty="0"/>
          </a:p>
          <a:p>
            <a:r>
              <a:rPr lang="en-GB" dirty="0"/>
              <a:t>Where do you start?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2020 Appleby Management Services Ltd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145382" y="4424806"/>
            <a:ext cx="6855618" cy="381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721891" y="2914650"/>
            <a:ext cx="4800600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292100" y="203200"/>
            <a:ext cx="596900" cy="800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FE02-AA40-304F-BC1B-2A817A373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 the bottlenecks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B4873-8EF4-A34F-A74B-FB00B842F1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482B5-5D73-6A4C-ABC5-D11CBF0D1D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07FA45A-5D8E-F44E-96E3-5C881CB7AC97}"/>
              </a:ext>
            </a:extLst>
          </p:cNvPr>
          <p:cNvGrpSpPr/>
          <p:nvPr/>
        </p:nvGrpSpPr>
        <p:grpSpPr>
          <a:xfrm>
            <a:off x="1167848" y="927607"/>
            <a:ext cx="6808304" cy="3722947"/>
            <a:chOff x="-85725" y="57150"/>
            <a:chExt cx="9112250" cy="6140450"/>
          </a:xfrm>
        </p:grpSpPr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F0139E7B-28BE-D249-9B39-797EBDEDC044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45648" y="5791575"/>
              <a:ext cx="436977" cy="406025"/>
            </a:xfrm>
            <a:prstGeom prst="rect">
              <a:avLst/>
            </a:prstGeom>
            <a:ln/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9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DC6D2944-4D2C-644B-A8F4-47EA05AB8AD7}" type="slidenum">
                <a:rPr lang="en-GB" altLang="en-US" sz="400" smtClean="0"/>
                <a:pPr/>
                <a:t>10</a:t>
              </a:fld>
              <a:endParaRPr lang="en-GB" altLang="en-US" sz="400"/>
            </a:p>
          </p:txBody>
        </p:sp>
        <p:grpSp>
          <p:nvGrpSpPr>
            <p:cNvPr id="15" name="Group 19">
              <a:extLst>
                <a:ext uri="{FF2B5EF4-FFF2-40B4-BE49-F238E27FC236}">
                  <a16:creationId xmlns:a16="http://schemas.microsoft.com/office/drawing/2014/main" id="{CAE6C477-4B36-C942-ABE5-1A5F1C9B34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5725" y="57150"/>
              <a:ext cx="9112250" cy="5524500"/>
              <a:chOff x="152" y="360"/>
              <a:chExt cx="5480" cy="3456"/>
            </a:xfrm>
          </p:grpSpPr>
          <p:sp>
            <p:nvSpPr>
              <p:cNvPr id="16" name="Rectangle 10">
                <a:extLst>
                  <a:ext uri="{FF2B5EF4-FFF2-40B4-BE49-F238E27FC236}">
                    <a16:creationId xmlns:a16="http://schemas.microsoft.com/office/drawing/2014/main" id="{DCA74185-8FAE-9340-B6B7-C81FDB132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" y="538"/>
                <a:ext cx="5460" cy="63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050"/>
              </a:p>
            </p:txBody>
          </p:sp>
          <p:grpSp>
            <p:nvGrpSpPr>
              <p:cNvPr id="17" name="Group 17">
                <a:extLst>
                  <a:ext uri="{FF2B5EF4-FFF2-40B4-BE49-F238E27FC236}">
                    <a16:creationId xmlns:a16="http://schemas.microsoft.com/office/drawing/2014/main" id="{C5B98AD2-E0A9-7D4F-851C-D21C29C080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" y="360"/>
                <a:ext cx="5464" cy="3456"/>
                <a:chOff x="168" y="360"/>
                <a:chExt cx="5464" cy="3456"/>
              </a:xfrm>
            </p:grpSpPr>
            <p:sp>
              <p:nvSpPr>
                <p:cNvPr id="19" name="Rectangle 5">
                  <a:extLst>
                    <a:ext uri="{FF2B5EF4-FFF2-40B4-BE49-F238E27FC236}">
                      <a16:creationId xmlns:a16="http://schemas.microsoft.com/office/drawing/2014/main" id="{54BEBC25-13FC-334A-ABD8-E860AC76DC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" y="360"/>
                  <a:ext cx="5460" cy="34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0" name="Rectangle 6">
                  <a:extLst>
                    <a:ext uri="{FF2B5EF4-FFF2-40B4-BE49-F238E27FC236}">
                      <a16:creationId xmlns:a16="http://schemas.microsoft.com/office/drawing/2014/main" id="{25651A0D-016E-6841-8A4E-A8ADDE48D4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" y="1164"/>
                  <a:ext cx="5460" cy="6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1" name="Rectangle 7">
                  <a:extLst>
                    <a:ext uri="{FF2B5EF4-FFF2-40B4-BE49-F238E27FC236}">
                      <a16:creationId xmlns:a16="http://schemas.microsoft.com/office/drawing/2014/main" id="{0537346F-C588-4644-B812-8F9D289070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" y="1798"/>
                  <a:ext cx="5460" cy="6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2" name="Rectangle 8">
                  <a:extLst>
                    <a:ext uri="{FF2B5EF4-FFF2-40B4-BE49-F238E27FC236}">
                      <a16:creationId xmlns:a16="http://schemas.microsoft.com/office/drawing/2014/main" id="{E63FDDB4-59C5-F649-BE65-C0E0FC7E8E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" y="2428"/>
                  <a:ext cx="5460" cy="6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3" name="Rectangle 9">
                  <a:extLst>
                    <a:ext uri="{FF2B5EF4-FFF2-40B4-BE49-F238E27FC236}">
                      <a16:creationId xmlns:a16="http://schemas.microsoft.com/office/drawing/2014/main" id="{8BFDA3A4-AC4C-634D-84A6-2FBFD42B66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3058"/>
                  <a:ext cx="5460" cy="6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4" name="Rectangle 12">
                  <a:extLst>
                    <a:ext uri="{FF2B5EF4-FFF2-40B4-BE49-F238E27FC236}">
                      <a16:creationId xmlns:a16="http://schemas.microsoft.com/office/drawing/2014/main" id="{9F52C7D0-B96B-D246-8D25-227251C237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534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MFM</a:t>
                  </a:r>
                </a:p>
              </p:txBody>
            </p:sp>
            <p:sp>
              <p:nvSpPr>
                <p:cNvPr id="25" name="Rectangle 13">
                  <a:extLst>
                    <a:ext uri="{FF2B5EF4-FFF2-40B4-BE49-F238E27FC236}">
                      <a16:creationId xmlns:a16="http://schemas.microsoft.com/office/drawing/2014/main" id="{31CB87A3-1002-1148-915C-80C998CCE8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1164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F.Mgr&amp;SLT Member</a:t>
                  </a:r>
                </a:p>
              </p:txBody>
            </p:sp>
            <p:sp>
              <p:nvSpPr>
                <p:cNvPr id="26" name="Rectangle 14">
                  <a:extLst>
                    <a:ext uri="{FF2B5EF4-FFF2-40B4-BE49-F238E27FC236}">
                      <a16:creationId xmlns:a16="http://schemas.microsoft.com/office/drawing/2014/main" id="{BE9A8537-6F43-2B43-96FB-4868E3E99C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1798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Fin Team</a:t>
                  </a:r>
                </a:p>
              </p:txBody>
            </p:sp>
            <p:sp>
              <p:nvSpPr>
                <p:cNvPr id="27" name="Rectangle 15">
                  <a:extLst>
                    <a:ext uri="{FF2B5EF4-FFF2-40B4-BE49-F238E27FC236}">
                      <a16:creationId xmlns:a16="http://schemas.microsoft.com/office/drawing/2014/main" id="{2F674BA8-EAB5-5041-8601-D63867E26C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2428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Acc Panel</a:t>
                  </a:r>
                </a:p>
              </p:txBody>
            </p:sp>
            <p:sp>
              <p:nvSpPr>
                <p:cNvPr id="28" name="Rectangle 16">
                  <a:extLst>
                    <a:ext uri="{FF2B5EF4-FFF2-40B4-BE49-F238E27FC236}">
                      <a16:creationId xmlns:a16="http://schemas.microsoft.com/office/drawing/2014/main" id="{CEBEDEBF-00C9-D14A-AA2D-04E3522D53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3058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Budget Holder</a:t>
                  </a:r>
                </a:p>
              </p:txBody>
            </p:sp>
          </p:grpSp>
          <p:sp>
            <p:nvSpPr>
              <p:cNvPr id="18" name="Text Box 18">
                <a:extLst>
                  <a:ext uri="{FF2B5EF4-FFF2-40B4-BE49-F238E27FC236}">
                    <a16:creationId xmlns:a16="http://schemas.microsoft.com/office/drawing/2014/main" id="{FE2EF81B-7B23-4D44-9D34-A3A14C1210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" y="361"/>
                <a:ext cx="1621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900"/>
                  <a:t>Process Name: Variable budget release</a:t>
                </a:r>
              </a:p>
            </p:txBody>
          </p:sp>
        </p:grpSp>
        <p:sp>
          <p:nvSpPr>
            <p:cNvPr id="29" name="Rectangle 50">
              <a:extLst>
                <a:ext uri="{FF2B5EF4-FFF2-40B4-BE49-F238E27FC236}">
                  <a16:creationId xmlns:a16="http://schemas.microsoft.com/office/drawing/2014/main" id="{C5A74982-31E6-A74D-A80C-FAF8DF7BF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925" y="2732353"/>
              <a:ext cx="1137425" cy="4220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Release funds to cover requirements in immediate 3 months</a:t>
              </a:r>
            </a:p>
          </p:txBody>
        </p:sp>
        <p:cxnSp>
          <p:nvCxnSpPr>
            <p:cNvPr id="30" name="AutoShape 51">
              <a:extLst>
                <a:ext uri="{FF2B5EF4-FFF2-40B4-BE49-F238E27FC236}">
                  <a16:creationId xmlns:a16="http://schemas.microsoft.com/office/drawing/2014/main" id="{9B05BE19-8264-7D4B-803A-52F414349596}"/>
                </a:ext>
              </a:extLst>
            </p:cNvPr>
            <p:cNvCxnSpPr>
              <a:cxnSpLocks noChangeShapeType="1"/>
              <a:stCxn id="32" idx="0"/>
              <a:endCxn id="29" idx="1"/>
            </p:cNvCxnSpPr>
            <p:nvPr/>
          </p:nvCxnSpPr>
          <p:spPr bwMode="auto">
            <a:xfrm rot="5400000" flipH="1" flipV="1">
              <a:off x="1523040" y="2997877"/>
              <a:ext cx="575404" cy="46636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1" name="Group 85">
              <a:extLst>
                <a:ext uri="{FF2B5EF4-FFF2-40B4-BE49-F238E27FC236}">
                  <a16:creationId xmlns:a16="http://schemas.microsoft.com/office/drawing/2014/main" id="{21033B9B-AED1-E74A-B687-E36963321F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058" y="3373296"/>
              <a:ext cx="1126178" cy="941530"/>
              <a:chOff x="678" y="2453"/>
              <a:chExt cx="701" cy="589"/>
            </a:xfrm>
          </p:grpSpPr>
          <p:sp>
            <p:nvSpPr>
              <p:cNvPr id="32" name="AutoShape 49">
                <a:extLst>
                  <a:ext uri="{FF2B5EF4-FFF2-40B4-BE49-F238E27FC236}">
                    <a16:creationId xmlns:a16="http://schemas.microsoft.com/office/drawing/2014/main" id="{3C434F3C-6578-C246-8C2F-915E2880E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" y="2544"/>
                <a:ext cx="582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Forecast outturn changed?</a:t>
                </a:r>
              </a:p>
            </p:txBody>
          </p:sp>
          <p:sp>
            <p:nvSpPr>
              <p:cNvPr id="33" name="Text Box 52">
                <a:extLst>
                  <a:ext uri="{FF2B5EF4-FFF2-40B4-BE49-F238E27FC236}">
                    <a16:creationId xmlns:a16="http://schemas.microsoft.com/office/drawing/2014/main" id="{AA8037F8-A887-0D4E-A6D4-211625F420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6" y="2671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  <p:sp>
            <p:nvSpPr>
              <p:cNvPr id="34" name="Text Box 53">
                <a:extLst>
                  <a:ext uri="{FF2B5EF4-FFF2-40B4-BE49-F238E27FC236}">
                    <a16:creationId xmlns:a16="http://schemas.microsoft.com/office/drawing/2014/main" id="{DAD0B3EF-5833-BF49-8A95-27A0EDD2AC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2" y="2453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</p:grpSp>
        <p:cxnSp>
          <p:nvCxnSpPr>
            <p:cNvPr id="35" name="AutoShape 55">
              <a:extLst>
                <a:ext uri="{FF2B5EF4-FFF2-40B4-BE49-F238E27FC236}">
                  <a16:creationId xmlns:a16="http://schemas.microsoft.com/office/drawing/2014/main" id="{0BEB06E3-7DAE-AA45-904A-1AC2728136B6}"/>
                </a:ext>
              </a:extLst>
            </p:cNvPr>
            <p:cNvCxnSpPr>
              <a:cxnSpLocks noChangeShapeType="1"/>
              <a:stCxn id="32" idx="3"/>
              <a:endCxn id="38" idx="1"/>
            </p:cNvCxnSpPr>
            <p:nvPr/>
          </p:nvCxnSpPr>
          <p:spPr bwMode="auto">
            <a:xfrm flipV="1">
              <a:off x="2045059" y="3912032"/>
              <a:ext cx="119459" cy="476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56">
              <a:extLst>
                <a:ext uri="{FF2B5EF4-FFF2-40B4-BE49-F238E27FC236}">
                  <a16:creationId xmlns:a16="http://schemas.microsoft.com/office/drawing/2014/main" id="{8132313D-2818-DF43-A438-8AADBD546536}"/>
                </a:ext>
              </a:extLst>
            </p:cNvPr>
            <p:cNvCxnSpPr>
              <a:cxnSpLocks noChangeShapeType="1"/>
              <a:stCxn id="38" idx="0"/>
              <a:endCxn id="29" idx="2"/>
            </p:cNvCxnSpPr>
            <p:nvPr/>
          </p:nvCxnSpPr>
          <p:spPr bwMode="auto">
            <a:xfrm rot="16200000" flipV="1">
              <a:off x="2435282" y="3331719"/>
              <a:ext cx="359636" cy="492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7" name="Group 86">
              <a:extLst>
                <a:ext uri="{FF2B5EF4-FFF2-40B4-BE49-F238E27FC236}">
                  <a16:creationId xmlns:a16="http://schemas.microsoft.com/office/drawing/2014/main" id="{48CAB19B-F3AF-FE40-9664-2C6F59310D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4520" y="3378124"/>
              <a:ext cx="1127787" cy="931940"/>
              <a:chOff x="1396" y="2457"/>
              <a:chExt cx="702" cy="583"/>
            </a:xfrm>
          </p:grpSpPr>
          <p:sp>
            <p:nvSpPr>
              <p:cNvPr id="38" name="AutoShape 54">
                <a:extLst>
                  <a:ext uri="{FF2B5EF4-FFF2-40B4-BE49-F238E27FC236}">
                    <a16:creationId xmlns:a16="http://schemas.microsoft.com/office/drawing/2014/main" id="{8FCF7644-0B9C-DB40-B6DC-204708A9E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6" y="2542"/>
                <a:ext cx="564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contain in local budget?</a:t>
                </a:r>
              </a:p>
            </p:txBody>
          </p:sp>
          <p:sp>
            <p:nvSpPr>
              <p:cNvPr id="39" name="Text Box 59">
                <a:extLst>
                  <a:ext uri="{FF2B5EF4-FFF2-40B4-BE49-F238E27FC236}">
                    <a16:creationId xmlns:a16="http://schemas.microsoft.com/office/drawing/2014/main" id="{612951D6-A8D2-C948-A914-B173F5A7C3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693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  <p:sp>
            <p:nvSpPr>
              <p:cNvPr id="40" name="Text Box 60">
                <a:extLst>
                  <a:ext uri="{FF2B5EF4-FFF2-40B4-BE49-F238E27FC236}">
                    <a16:creationId xmlns:a16="http://schemas.microsoft.com/office/drawing/2014/main" id="{5569FB78-3A1A-FA48-9BF3-06222D1FFE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8" y="2457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</p:grpSp>
        <p:cxnSp>
          <p:nvCxnSpPr>
            <p:cNvPr id="41" name="AutoShape 62">
              <a:extLst>
                <a:ext uri="{FF2B5EF4-FFF2-40B4-BE49-F238E27FC236}">
                  <a16:creationId xmlns:a16="http://schemas.microsoft.com/office/drawing/2014/main" id="{B2B8AF12-5C75-B540-B65F-DEEB10787418}"/>
                </a:ext>
              </a:extLst>
            </p:cNvPr>
            <p:cNvCxnSpPr>
              <a:cxnSpLocks noChangeShapeType="1"/>
              <a:stCxn id="38" idx="3"/>
              <a:endCxn id="45" idx="1"/>
            </p:cNvCxnSpPr>
            <p:nvPr/>
          </p:nvCxnSpPr>
          <p:spPr bwMode="auto">
            <a:xfrm flipV="1">
              <a:off x="3070603" y="1842746"/>
              <a:ext cx="259917" cy="206928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9A1C3A27-49E7-674D-937D-25DBB2EF9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4250" y="2665678"/>
              <a:ext cx="1137425" cy="4220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Reallocate budgets &amp; release / recall funds as appropriate</a:t>
              </a:r>
            </a:p>
          </p:txBody>
        </p:sp>
        <p:cxnSp>
          <p:nvCxnSpPr>
            <p:cNvPr id="43" name="AutoShape 65">
              <a:extLst>
                <a:ext uri="{FF2B5EF4-FFF2-40B4-BE49-F238E27FC236}">
                  <a16:creationId xmlns:a16="http://schemas.microsoft.com/office/drawing/2014/main" id="{38BE7A6D-E1DD-9B41-BDC7-C2F00177F4EE}"/>
                </a:ext>
              </a:extLst>
            </p:cNvPr>
            <p:cNvCxnSpPr>
              <a:cxnSpLocks noChangeShapeType="1"/>
              <a:stCxn id="45" idx="2"/>
              <a:endCxn id="42" idx="1"/>
            </p:cNvCxnSpPr>
            <p:nvPr/>
          </p:nvCxnSpPr>
          <p:spPr bwMode="auto">
            <a:xfrm rot="16200000" flipH="1">
              <a:off x="4579150" y="1541582"/>
              <a:ext cx="635905" cy="203429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4" name="Group 102">
              <a:extLst>
                <a:ext uri="{FF2B5EF4-FFF2-40B4-BE49-F238E27FC236}">
                  <a16:creationId xmlns:a16="http://schemas.microsoft.com/office/drawing/2014/main" id="{A3D6A7E1-C431-FB4F-B30E-AE761633B6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0522" y="1444718"/>
              <a:ext cx="1330210" cy="911161"/>
              <a:chOff x="2150" y="1232"/>
              <a:chExt cx="828" cy="570"/>
            </a:xfrm>
          </p:grpSpPr>
          <p:sp>
            <p:nvSpPr>
              <p:cNvPr id="45" name="AutoShape 58">
                <a:extLst>
                  <a:ext uri="{FF2B5EF4-FFF2-40B4-BE49-F238E27FC236}">
                    <a16:creationId xmlns:a16="http://schemas.microsoft.com/office/drawing/2014/main" id="{205DD29B-1F33-3E42-9E8E-E632B98D1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0" y="1232"/>
                <a:ext cx="684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contain in SLT member’s budget?</a:t>
                </a:r>
              </a:p>
            </p:txBody>
          </p:sp>
          <p:sp>
            <p:nvSpPr>
              <p:cNvPr id="46" name="Text Box 67">
                <a:extLst>
                  <a:ext uri="{FF2B5EF4-FFF2-40B4-BE49-F238E27FC236}">
                    <a16:creationId xmlns:a16="http://schemas.microsoft.com/office/drawing/2014/main" id="{D4F192B8-9F5D-6647-9D96-4E52AC50D2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8" y="1675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  <p:sp>
            <p:nvSpPr>
              <p:cNvPr id="47" name="Text Box 68">
                <a:extLst>
                  <a:ext uri="{FF2B5EF4-FFF2-40B4-BE49-F238E27FC236}">
                    <a16:creationId xmlns:a16="http://schemas.microsoft.com/office/drawing/2014/main" id="{6D0DA6F6-3848-7D4E-9A84-8B424859E4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0" y="1347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</p:grpSp>
        <p:sp>
          <p:nvSpPr>
            <p:cNvPr id="48" name="Rectangle 71">
              <a:extLst>
                <a:ext uri="{FF2B5EF4-FFF2-40B4-BE49-F238E27FC236}">
                  <a16:creationId xmlns:a16="http://schemas.microsoft.com/office/drawing/2014/main" id="{3A9DB8FA-00FC-0541-B857-D6ABDEF28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463" y="3629886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Review YTD spend &amp; plans </a:t>
              </a:r>
            </a:p>
          </p:txBody>
        </p:sp>
        <p:cxnSp>
          <p:nvCxnSpPr>
            <p:cNvPr id="49" name="AutoShape 73">
              <a:extLst>
                <a:ext uri="{FF2B5EF4-FFF2-40B4-BE49-F238E27FC236}">
                  <a16:creationId xmlns:a16="http://schemas.microsoft.com/office/drawing/2014/main" id="{B54E4D12-166C-2948-838D-6A69093BD916}"/>
                </a:ext>
              </a:extLst>
            </p:cNvPr>
            <p:cNvCxnSpPr>
              <a:cxnSpLocks noChangeShapeType="1"/>
              <a:stCxn id="56" idx="3"/>
              <a:endCxn id="60" idx="1"/>
            </p:cNvCxnSpPr>
            <p:nvPr/>
          </p:nvCxnSpPr>
          <p:spPr bwMode="auto">
            <a:xfrm flipV="1">
              <a:off x="7030514" y="868065"/>
              <a:ext cx="98182" cy="319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74">
              <a:extLst>
                <a:ext uri="{FF2B5EF4-FFF2-40B4-BE49-F238E27FC236}">
                  <a16:creationId xmlns:a16="http://schemas.microsoft.com/office/drawing/2014/main" id="{2878EFE9-603D-744B-A448-1B710DE06E46}"/>
                </a:ext>
              </a:extLst>
            </p:cNvPr>
            <p:cNvCxnSpPr>
              <a:cxnSpLocks noChangeShapeType="1"/>
              <a:stCxn id="56" idx="2"/>
              <a:endCxn id="42" idx="0"/>
            </p:cNvCxnSpPr>
            <p:nvPr/>
          </p:nvCxnSpPr>
          <p:spPr bwMode="auto">
            <a:xfrm>
              <a:off x="6481080" y="1269294"/>
              <a:ext cx="1883" cy="1396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Rectangle 75">
              <a:extLst>
                <a:ext uri="{FF2B5EF4-FFF2-40B4-BE49-F238E27FC236}">
                  <a16:creationId xmlns:a16="http://schemas.microsoft.com/office/drawing/2014/main" id="{036302E6-FF92-A945-A0AE-75850A03C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1225" y="2665678"/>
              <a:ext cx="1137425" cy="4220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Release contingency to allow budget holder to place PO</a:t>
              </a:r>
            </a:p>
          </p:txBody>
        </p:sp>
        <p:cxnSp>
          <p:nvCxnSpPr>
            <p:cNvPr id="52" name="AutoShape 76">
              <a:extLst>
                <a:ext uri="{FF2B5EF4-FFF2-40B4-BE49-F238E27FC236}">
                  <a16:creationId xmlns:a16="http://schemas.microsoft.com/office/drawing/2014/main" id="{67167BB6-1007-754A-B2E8-9E59E0F6C64D}"/>
                </a:ext>
              </a:extLst>
            </p:cNvPr>
            <p:cNvCxnSpPr>
              <a:cxnSpLocks noChangeShapeType="1"/>
              <a:stCxn id="60" idx="2"/>
              <a:endCxn id="51" idx="0"/>
            </p:cNvCxnSpPr>
            <p:nvPr/>
          </p:nvCxnSpPr>
          <p:spPr bwMode="auto">
            <a:xfrm>
              <a:off x="7678130" y="1266097"/>
              <a:ext cx="1808" cy="13995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Rectangle 77">
              <a:extLst>
                <a:ext uri="{FF2B5EF4-FFF2-40B4-BE49-F238E27FC236}">
                  <a16:creationId xmlns:a16="http://schemas.microsoft.com/office/drawing/2014/main" id="{2A805956-AB40-EC4E-8A2C-5240BED2B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13" y="2532923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Prepare analysis </a:t>
              </a:r>
            </a:p>
          </p:txBody>
        </p:sp>
        <p:sp>
          <p:nvSpPr>
            <p:cNvPr id="54" name="Rectangle 78">
              <a:extLst>
                <a:ext uri="{FF2B5EF4-FFF2-40B4-BE49-F238E27FC236}">
                  <a16:creationId xmlns:a16="http://schemas.microsoft.com/office/drawing/2014/main" id="{CB9B70AC-3940-6B4B-973F-F81BE8299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38" y="4510948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Update forecasts </a:t>
              </a:r>
            </a:p>
          </p:txBody>
        </p:sp>
        <p:grpSp>
          <p:nvGrpSpPr>
            <p:cNvPr id="55" name="Group 87">
              <a:extLst>
                <a:ext uri="{FF2B5EF4-FFF2-40B4-BE49-F238E27FC236}">
                  <a16:creationId xmlns:a16="http://schemas.microsoft.com/office/drawing/2014/main" id="{B956E5D3-C588-9F44-A007-B1015AB48C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31649" y="473229"/>
              <a:ext cx="1262736" cy="901570"/>
              <a:chOff x="3962" y="626"/>
              <a:chExt cx="786" cy="564"/>
            </a:xfrm>
          </p:grpSpPr>
          <p:sp>
            <p:nvSpPr>
              <p:cNvPr id="56" name="AutoShape 69">
                <a:extLst>
                  <a:ext uri="{FF2B5EF4-FFF2-40B4-BE49-F238E27FC236}">
                    <a16:creationId xmlns:a16="http://schemas.microsoft.com/office/drawing/2014/main" id="{0EF0522E-C3A6-3B47-AFBF-DDE93CFCE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2" y="626"/>
                <a:ext cx="684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Can this be contained in overall budget</a:t>
                </a:r>
              </a:p>
            </p:txBody>
          </p:sp>
          <p:sp>
            <p:nvSpPr>
              <p:cNvPr id="57" name="Text Box 81">
                <a:extLst>
                  <a:ext uri="{FF2B5EF4-FFF2-40B4-BE49-F238E27FC236}">
                    <a16:creationId xmlns:a16="http://schemas.microsoft.com/office/drawing/2014/main" id="{57BACAD2-1E7C-C14E-93EB-D169E660B0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4" y="1063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  <p:sp>
            <p:nvSpPr>
              <p:cNvPr id="58" name="Text Box 83">
                <a:extLst>
                  <a:ext uri="{FF2B5EF4-FFF2-40B4-BE49-F238E27FC236}">
                    <a16:creationId xmlns:a16="http://schemas.microsoft.com/office/drawing/2014/main" id="{5F2AD1CC-9606-2A48-BE20-28416B373E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0" y="729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</p:grpSp>
        <p:grpSp>
          <p:nvGrpSpPr>
            <p:cNvPr id="59" name="Group 88">
              <a:extLst>
                <a:ext uri="{FF2B5EF4-FFF2-40B4-BE49-F238E27FC236}">
                  <a16:creationId xmlns:a16="http://schemas.microsoft.com/office/drawing/2014/main" id="{77D9FCAF-628A-0A4D-A6A5-FFDDF8B362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28701" y="470032"/>
              <a:ext cx="1256309" cy="904767"/>
              <a:chOff x="4794" y="624"/>
              <a:chExt cx="782" cy="566"/>
            </a:xfrm>
          </p:grpSpPr>
          <p:sp>
            <p:nvSpPr>
              <p:cNvPr id="60" name="AutoShape 70">
                <a:extLst>
                  <a:ext uri="{FF2B5EF4-FFF2-40B4-BE49-F238E27FC236}">
                    <a16:creationId xmlns:a16="http://schemas.microsoft.com/office/drawing/2014/main" id="{E19EEC2D-2C73-E84F-A1C9-FF5F588E5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" y="624"/>
                <a:ext cx="684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Allocate contingency?</a:t>
                </a:r>
              </a:p>
            </p:txBody>
          </p:sp>
          <p:sp>
            <p:nvSpPr>
              <p:cNvPr id="61" name="Text Box 82">
                <a:extLst>
                  <a:ext uri="{FF2B5EF4-FFF2-40B4-BE49-F238E27FC236}">
                    <a16:creationId xmlns:a16="http://schemas.microsoft.com/office/drawing/2014/main" id="{A150B7E4-76DF-804B-94A3-412183DCA9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2" y="1063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  <p:sp>
            <p:nvSpPr>
              <p:cNvPr id="62" name="Text Box 84">
                <a:extLst>
                  <a:ext uri="{FF2B5EF4-FFF2-40B4-BE49-F238E27FC236}">
                    <a16:creationId xmlns:a16="http://schemas.microsoft.com/office/drawing/2014/main" id="{A298DCDF-BFD8-0847-B523-43E5FD6A0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8" y="729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</p:grpSp>
        <p:sp>
          <p:nvSpPr>
            <p:cNvPr id="63" name="Rectangle 89">
              <a:extLst>
                <a:ext uri="{FF2B5EF4-FFF2-40B4-BE49-F238E27FC236}">
                  <a16:creationId xmlns:a16="http://schemas.microsoft.com/office/drawing/2014/main" id="{578E3A50-4D40-004F-8AC6-E8F388457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8063" y="4539523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Place orders in line with budget </a:t>
              </a:r>
            </a:p>
          </p:txBody>
        </p:sp>
        <p:cxnSp>
          <p:nvCxnSpPr>
            <p:cNvPr id="64" name="AutoShape 90">
              <a:extLst>
                <a:ext uri="{FF2B5EF4-FFF2-40B4-BE49-F238E27FC236}">
                  <a16:creationId xmlns:a16="http://schemas.microsoft.com/office/drawing/2014/main" id="{5DF96B39-90FF-034E-80A4-A26DA1B77A26}"/>
                </a:ext>
              </a:extLst>
            </p:cNvPr>
            <p:cNvCxnSpPr>
              <a:cxnSpLocks noChangeShapeType="1"/>
              <a:stCxn id="29" idx="3"/>
              <a:endCxn id="63" idx="1"/>
            </p:cNvCxnSpPr>
            <p:nvPr/>
          </p:nvCxnSpPr>
          <p:spPr bwMode="auto">
            <a:xfrm>
              <a:off x="3181350" y="2943358"/>
              <a:ext cx="4786713" cy="187910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AutoShape 91">
              <a:extLst>
                <a:ext uri="{FF2B5EF4-FFF2-40B4-BE49-F238E27FC236}">
                  <a16:creationId xmlns:a16="http://schemas.microsoft.com/office/drawing/2014/main" id="{97448918-B301-0C45-BE0B-8840AE407536}"/>
                </a:ext>
              </a:extLst>
            </p:cNvPr>
            <p:cNvCxnSpPr>
              <a:cxnSpLocks noChangeShapeType="1"/>
              <a:stCxn id="42" idx="2"/>
              <a:endCxn id="63" idx="1"/>
            </p:cNvCxnSpPr>
            <p:nvPr/>
          </p:nvCxnSpPr>
          <p:spPr bwMode="auto">
            <a:xfrm rot="16200000" flipH="1">
              <a:off x="6358126" y="3212525"/>
              <a:ext cx="1734774" cy="148510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AutoShape 92">
              <a:extLst>
                <a:ext uri="{FF2B5EF4-FFF2-40B4-BE49-F238E27FC236}">
                  <a16:creationId xmlns:a16="http://schemas.microsoft.com/office/drawing/2014/main" id="{DD83E4B5-0A4F-E446-8225-23C31196C26D}"/>
                </a:ext>
              </a:extLst>
            </p:cNvPr>
            <p:cNvCxnSpPr>
              <a:cxnSpLocks noChangeShapeType="1"/>
              <a:stCxn id="51" idx="2"/>
              <a:endCxn id="63" idx="0"/>
            </p:cNvCxnSpPr>
            <p:nvPr/>
          </p:nvCxnSpPr>
          <p:spPr bwMode="auto">
            <a:xfrm rot="16200000" flipH="1">
              <a:off x="7257130" y="3510495"/>
              <a:ext cx="1451835" cy="60621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93">
              <a:extLst>
                <a:ext uri="{FF2B5EF4-FFF2-40B4-BE49-F238E27FC236}">
                  <a16:creationId xmlns:a16="http://schemas.microsoft.com/office/drawing/2014/main" id="{9B44CC83-7944-CC4D-A5EE-5863D40D1381}"/>
                </a:ext>
              </a:extLst>
            </p:cNvPr>
            <p:cNvCxnSpPr>
              <a:cxnSpLocks noChangeShapeType="1"/>
              <a:stCxn id="53" idx="2"/>
              <a:endCxn id="48" idx="0"/>
            </p:cNvCxnSpPr>
            <p:nvPr/>
          </p:nvCxnSpPr>
          <p:spPr bwMode="auto">
            <a:xfrm rot="5400000">
              <a:off x="429190" y="3361168"/>
              <a:ext cx="531085" cy="635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94">
              <a:extLst>
                <a:ext uri="{FF2B5EF4-FFF2-40B4-BE49-F238E27FC236}">
                  <a16:creationId xmlns:a16="http://schemas.microsoft.com/office/drawing/2014/main" id="{2694B218-6DDC-104E-B8C4-384A3EBE8758}"/>
                </a:ext>
              </a:extLst>
            </p:cNvPr>
            <p:cNvCxnSpPr>
              <a:cxnSpLocks noChangeShapeType="1"/>
              <a:stCxn id="54" idx="0"/>
              <a:endCxn id="48" idx="2"/>
            </p:cNvCxnSpPr>
            <p:nvPr/>
          </p:nvCxnSpPr>
          <p:spPr bwMode="auto">
            <a:xfrm rot="16200000" flipV="1">
              <a:off x="535553" y="4351768"/>
              <a:ext cx="315184" cy="31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95">
              <a:extLst>
                <a:ext uri="{FF2B5EF4-FFF2-40B4-BE49-F238E27FC236}">
                  <a16:creationId xmlns:a16="http://schemas.microsoft.com/office/drawing/2014/main" id="{D878E919-479D-5849-881A-F627EE6C14C6}"/>
                </a:ext>
              </a:extLst>
            </p:cNvPr>
            <p:cNvCxnSpPr>
              <a:cxnSpLocks noChangeShapeType="1"/>
              <a:stCxn id="48" idx="3"/>
              <a:endCxn id="32" idx="1"/>
            </p:cNvCxnSpPr>
            <p:nvPr/>
          </p:nvCxnSpPr>
          <p:spPr bwMode="auto">
            <a:xfrm>
              <a:off x="1009650" y="3912825"/>
              <a:ext cx="100408" cy="39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100">
              <a:extLst>
                <a:ext uri="{FF2B5EF4-FFF2-40B4-BE49-F238E27FC236}">
                  <a16:creationId xmlns:a16="http://schemas.microsoft.com/office/drawing/2014/main" id="{7760E2D0-3D00-D541-BC7B-CDA9369951F9}"/>
                </a:ext>
              </a:extLst>
            </p:cNvPr>
            <p:cNvCxnSpPr>
              <a:cxnSpLocks noChangeShapeType="1"/>
              <a:stCxn id="75" idx="1"/>
              <a:endCxn id="45" idx="3"/>
            </p:cNvCxnSpPr>
            <p:nvPr/>
          </p:nvCxnSpPr>
          <p:spPr bwMode="auto">
            <a:xfrm flipH="1" flipV="1">
              <a:off x="4429388" y="1842746"/>
              <a:ext cx="211687" cy="20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Text Box 98">
              <a:extLst>
                <a:ext uri="{FF2B5EF4-FFF2-40B4-BE49-F238E27FC236}">
                  <a16:creationId xmlns:a16="http://schemas.microsoft.com/office/drawing/2014/main" id="{3F196045-56BB-BA48-8F23-3F0EDDC0C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7967" y="2140159"/>
              <a:ext cx="186358" cy="20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altLang="en-US" sz="200"/>
            </a:p>
          </p:txBody>
        </p:sp>
        <p:sp>
          <p:nvSpPr>
            <p:cNvPr id="72" name="Rectangle 105">
              <a:extLst>
                <a:ext uri="{FF2B5EF4-FFF2-40B4-BE49-F238E27FC236}">
                  <a16:creationId xmlns:a16="http://schemas.microsoft.com/office/drawing/2014/main" id="{D5A4D973-8A73-8A40-A946-82F7A81AB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538" y="586648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Don’t spend </a:t>
              </a:r>
            </a:p>
          </p:txBody>
        </p:sp>
        <p:sp>
          <p:nvSpPr>
            <p:cNvPr id="73" name="Rectangle 108">
              <a:extLst>
                <a:ext uri="{FF2B5EF4-FFF2-40B4-BE49-F238E27FC236}">
                  <a16:creationId xmlns:a16="http://schemas.microsoft.com/office/drawing/2014/main" id="{BDA812CB-C044-F44B-8DF0-F53184C69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5413" y="583473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Escalate overspend </a:t>
              </a:r>
            </a:p>
          </p:txBody>
        </p:sp>
        <p:cxnSp>
          <p:nvCxnSpPr>
            <p:cNvPr id="74" name="AutoShape 109">
              <a:extLst>
                <a:ext uri="{FF2B5EF4-FFF2-40B4-BE49-F238E27FC236}">
                  <a16:creationId xmlns:a16="http://schemas.microsoft.com/office/drawing/2014/main" id="{BCC1DE35-8AB2-9340-B72B-BCCEB1383946}"/>
                </a:ext>
              </a:extLst>
            </p:cNvPr>
            <p:cNvCxnSpPr>
              <a:cxnSpLocks noChangeShapeType="1"/>
              <a:stCxn id="60" idx="3"/>
              <a:endCxn id="73" idx="1"/>
            </p:cNvCxnSpPr>
            <p:nvPr/>
          </p:nvCxnSpPr>
          <p:spPr bwMode="auto">
            <a:xfrm flipV="1">
              <a:off x="8227564" y="866412"/>
              <a:ext cx="127849" cy="165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 110">
              <a:extLst>
                <a:ext uri="{FF2B5EF4-FFF2-40B4-BE49-F238E27FC236}">
                  <a16:creationId xmlns:a16="http://schemas.microsoft.com/office/drawing/2014/main" id="{C3BCBC6B-365C-AA45-A9E9-F71A44355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075" y="1633803"/>
              <a:ext cx="1137425" cy="4220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Agree business case for additional funding</a:t>
              </a:r>
            </a:p>
          </p:txBody>
        </p:sp>
        <p:sp>
          <p:nvSpPr>
            <p:cNvPr id="76" name="AutoShape 112">
              <a:extLst>
                <a:ext uri="{FF2B5EF4-FFF2-40B4-BE49-F238E27FC236}">
                  <a16:creationId xmlns:a16="http://schemas.microsoft.com/office/drawing/2014/main" id="{F082C541-4DF0-1544-BE3A-7559A053A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232" y="470760"/>
              <a:ext cx="1098868" cy="79606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Approve the business case</a:t>
              </a:r>
            </a:p>
          </p:txBody>
        </p:sp>
        <p:sp>
          <p:nvSpPr>
            <p:cNvPr id="77" name="Text Box 113">
              <a:extLst>
                <a:ext uri="{FF2B5EF4-FFF2-40B4-BE49-F238E27FC236}">
                  <a16:creationId xmlns:a16="http://schemas.microsoft.com/office/drawing/2014/main" id="{73B0FC1B-34DC-D848-941B-0699A916A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4617" y="654260"/>
              <a:ext cx="300422" cy="20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altLang="en-US" sz="200"/>
                <a:t>No</a:t>
              </a:r>
            </a:p>
          </p:txBody>
        </p:sp>
        <p:sp>
          <p:nvSpPr>
            <p:cNvPr id="78" name="Text Box 114">
              <a:extLst>
                <a:ext uri="{FF2B5EF4-FFF2-40B4-BE49-F238E27FC236}">
                  <a16:creationId xmlns:a16="http://schemas.microsoft.com/office/drawing/2014/main" id="{49F17D2F-E502-D046-B9ED-53CEB1FA3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1265" y="666960"/>
              <a:ext cx="340585" cy="20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altLang="en-US" sz="200"/>
                <a:t>Yes</a:t>
              </a:r>
            </a:p>
          </p:txBody>
        </p:sp>
        <p:cxnSp>
          <p:nvCxnSpPr>
            <p:cNvPr id="79" name="AutoShape 115">
              <a:extLst>
                <a:ext uri="{FF2B5EF4-FFF2-40B4-BE49-F238E27FC236}">
                  <a16:creationId xmlns:a16="http://schemas.microsoft.com/office/drawing/2014/main" id="{D551F905-CC0A-4D46-9B05-766669DEBE20}"/>
                </a:ext>
              </a:extLst>
            </p:cNvPr>
            <p:cNvCxnSpPr>
              <a:cxnSpLocks noChangeShapeType="1"/>
              <a:stCxn id="75" idx="0"/>
              <a:endCxn id="76" idx="2"/>
            </p:cNvCxnSpPr>
            <p:nvPr/>
          </p:nvCxnSpPr>
          <p:spPr bwMode="auto">
            <a:xfrm rot="16200000" flipV="1">
              <a:off x="5023238" y="1447253"/>
              <a:ext cx="366978" cy="612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116">
              <a:extLst>
                <a:ext uri="{FF2B5EF4-FFF2-40B4-BE49-F238E27FC236}">
                  <a16:creationId xmlns:a16="http://schemas.microsoft.com/office/drawing/2014/main" id="{22127384-99CB-0D4C-B081-6EBC97B6BAEE}"/>
                </a:ext>
              </a:extLst>
            </p:cNvPr>
            <p:cNvCxnSpPr>
              <a:cxnSpLocks noChangeShapeType="1"/>
              <a:stCxn id="76" idx="3"/>
              <a:endCxn id="56" idx="1"/>
            </p:cNvCxnSpPr>
            <p:nvPr/>
          </p:nvCxnSpPr>
          <p:spPr bwMode="auto">
            <a:xfrm>
              <a:off x="5753100" y="868793"/>
              <a:ext cx="178545" cy="246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117">
              <a:extLst>
                <a:ext uri="{FF2B5EF4-FFF2-40B4-BE49-F238E27FC236}">
                  <a16:creationId xmlns:a16="http://schemas.microsoft.com/office/drawing/2014/main" id="{4E949E78-D0B1-724F-901A-E7264241E592}"/>
                </a:ext>
              </a:extLst>
            </p:cNvPr>
            <p:cNvCxnSpPr>
              <a:cxnSpLocks noChangeShapeType="1"/>
              <a:stCxn id="76" idx="1"/>
              <a:endCxn id="72" idx="3"/>
            </p:cNvCxnSpPr>
            <p:nvPr/>
          </p:nvCxnSpPr>
          <p:spPr bwMode="auto">
            <a:xfrm flipH="1">
              <a:off x="4403725" y="868793"/>
              <a:ext cx="250507" cy="7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4B2EA114-87C1-7845-9F58-76C5C79BB96A}"/>
              </a:ext>
            </a:extLst>
          </p:cNvPr>
          <p:cNvSpPr/>
          <p:nvPr/>
        </p:nvSpPr>
        <p:spPr>
          <a:xfrm>
            <a:off x="949234" y="2196989"/>
            <a:ext cx="3097616" cy="16198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0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B9C5-53C3-6249-B716-980C1919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7 wastes?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AF59-AD2C-CF43-8F81-49E933AEBA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C7518-7C96-4030-B1ED-F90F120F62D5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3AC2CC-BA3D-AC41-85B4-AB00D5DB0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251" y="2778245"/>
            <a:ext cx="1238250" cy="1257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B11D48-E62C-DC4A-80FC-BAAE3A659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334" y="2806727"/>
            <a:ext cx="1333500" cy="1238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A3E4F1-12D2-7C4A-B392-7B8AF1ED10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9331" y="2825777"/>
            <a:ext cx="1266825" cy="1219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A17479-9EC6-5B44-8774-51C064CB28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198" y="920870"/>
            <a:ext cx="1400175" cy="1219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37307-047E-414B-ABE1-AE72099944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1251" y="930395"/>
            <a:ext cx="1228725" cy="1238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F1E044-C282-F14E-87E2-B25258A08A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0395" y="920870"/>
            <a:ext cx="1295400" cy="1247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B1F91C-2BD6-824B-BC39-FBD29DB475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5648" y="920870"/>
            <a:ext cx="1152525" cy="1276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55269A-3BD5-BC49-B984-854CF2E437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5636" y="2778245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160D-563E-AC40-A1A4-F4F6E1F2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Transform?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C080F-70CE-334E-B57F-CA0DB0A71D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1C3676-ED71-3C44-B551-01CE1023B7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D2B60B-B62D-AC4A-B5C6-4620309BA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131" y="1963694"/>
            <a:ext cx="1928813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9056" tIns="34529" rIns="69056" bIns="34529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x-none" altLang="x-none">
              <a:ea typeface="Times New Roman" charset="0"/>
              <a:cs typeface="Times New Roman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EC187D6-86B8-124C-96E0-C6976803D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236612"/>
              </p:ext>
            </p:extLst>
          </p:nvPr>
        </p:nvGraphicFramePr>
        <p:xfrm>
          <a:off x="1983583" y="1330281"/>
          <a:ext cx="1556147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5" name="Chart" r:id="rId3" imgW="6981804" imgH="5286451" progId="MSGraph.Chart.8">
                  <p:embed followColorScheme="full"/>
                </p:oleObj>
              </mc:Choice>
              <mc:Fallback>
                <p:oleObj name="Chart" r:id="rId3" imgW="6981804" imgH="5286451" progId="MSGraph.Chart.8">
                  <p:embed followColorScheme="full"/>
                  <p:pic>
                    <p:nvPicPr>
                      <p:cNvPr id="5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199" t="8810" r="15979"/>
                      <a:stretch>
                        <a:fillRect/>
                      </a:stretch>
                    </p:blipFill>
                    <p:spPr bwMode="auto">
                      <a:xfrm>
                        <a:off x="1983583" y="1330281"/>
                        <a:ext cx="1556147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5FFF0DF-334A-8B45-9264-911E120D75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310125"/>
              </p:ext>
            </p:extLst>
          </p:nvPr>
        </p:nvGraphicFramePr>
        <p:xfrm>
          <a:off x="5369719" y="1460060"/>
          <a:ext cx="1458516" cy="1389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6" name="Chart" r:id="rId5" imgW="7715393" imgH="5943600" progId="MSGraph.Chart.8">
                  <p:embed followColorScheme="full"/>
                </p:oleObj>
              </mc:Choice>
              <mc:Fallback>
                <p:oleObj name="Chart" r:id="rId5" imgW="7715393" imgH="5943600" progId="MSGraph.Chart.8">
                  <p:embed followColorScheme="full"/>
                  <p:pic>
                    <p:nvPicPr>
                      <p:cNvPr id="6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199" t="8810" r="15979"/>
                      <a:stretch>
                        <a:fillRect/>
                      </a:stretch>
                    </p:blipFill>
                    <p:spPr bwMode="auto">
                      <a:xfrm>
                        <a:off x="5369719" y="1460060"/>
                        <a:ext cx="1458516" cy="1389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BE741D5-0B52-554B-932E-657C9F406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003" y="1199313"/>
            <a:ext cx="1843088" cy="31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056" tIns="34529" rIns="69056" bIns="34529" anchor="ctr"/>
          <a:lstStyle/>
          <a:p>
            <a:pPr algn="ctr" eaLnBrk="0" hangingPunct="0"/>
            <a:r>
              <a:rPr lang="en-US" altLang="x-none" sz="1200" b="1">
                <a:ea typeface="Times New Roman" charset="0"/>
                <a:cs typeface="Times New Roman" charset="0"/>
              </a:rPr>
              <a:t>Traditional approach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1B4D68-8F87-914C-A371-034E682F6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212" y="1210027"/>
            <a:ext cx="1843088" cy="31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056" tIns="34529" rIns="69056" bIns="34529" anchor="ctr"/>
          <a:lstStyle/>
          <a:p>
            <a:pPr algn="ctr" eaLnBrk="0" hangingPunct="0"/>
            <a:r>
              <a:rPr lang="en-US" altLang="x-none" sz="1200" b="1">
                <a:ea typeface="Times New Roman" charset="0"/>
                <a:cs typeface="Times New Roman" charset="0"/>
              </a:rPr>
              <a:t>New 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D4E147-444A-974C-807B-29DDC4D81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480" y="1675562"/>
            <a:ext cx="500137" cy="41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/>
          <a:p>
            <a:pPr algn="ctr" eaLnBrk="0" hangingPunct="0"/>
            <a:r>
              <a:rPr lang="en-US" altLang="x-none" sz="750" b="1">
                <a:solidFill>
                  <a:schemeClr val="bg1"/>
                </a:solidFill>
                <a:ea typeface="Times New Roman" charset="0"/>
                <a:cs typeface="Times New Roman" charset="0"/>
              </a:rPr>
              <a:t>Decision </a:t>
            </a:r>
          </a:p>
          <a:p>
            <a:pPr algn="ctr" eaLnBrk="0" hangingPunct="0"/>
            <a:r>
              <a:rPr lang="en-US" altLang="x-none" sz="750" b="1">
                <a:solidFill>
                  <a:schemeClr val="bg1"/>
                </a:solidFill>
                <a:ea typeface="Times New Roman" charset="0"/>
                <a:cs typeface="Times New Roman" charset="0"/>
              </a:rPr>
              <a:t>support</a:t>
            </a:r>
          </a:p>
          <a:p>
            <a:pPr algn="ctr" eaLnBrk="0" hangingPunct="0"/>
            <a:r>
              <a:rPr lang="en-US" altLang="x-none" sz="750" b="1">
                <a:solidFill>
                  <a:schemeClr val="bg1"/>
                </a:solidFill>
                <a:ea typeface="Times New Roman" charset="0"/>
                <a:cs typeface="Times New Roman" charset="0"/>
              </a:rPr>
              <a:t>40%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F4570-B584-6D4A-972D-9C9EF9333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499" y="2100615"/>
            <a:ext cx="607539" cy="41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/>
          <a:p>
            <a:pPr algn="ctr" eaLnBrk="0" hangingPunct="0"/>
            <a:r>
              <a:rPr lang="en-US" altLang="x-none" sz="750" b="1">
                <a:ea typeface="Times New Roman" charset="0"/>
                <a:cs typeface="Times New Roman" charset="0"/>
              </a:rPr>
              <a:t>Transaction</a:t>
            </a:r>
          </a:p>
          <a:p>
            <a:pPr algn="ctr" eaLnBrk="0" hangingPunct="0"/>
            <a:r>
              <a:rPr lang="en-US" altLang="x-none" sz="750" b="1">
                <a:ea typeface="Times New Roman" charset="0"/>
                <a:cs typeface="Times New Roman" charset="0"/>
              </a:rPr>
              <a:t>processing</a:t>
            </a:r>
          </a:p>
          <a:p>
            <a:pPr algn="ctr" eaLnBrk="0" hangingPunct="0"/>
            <a:r>
              <a:rPr lang="en-US" altLang="x-none" sz="750" b="1">
                <a:ea typeface="Times New Roman" charset="0"/>
                <a:cs typeface="Times New Roman" charset="0"/>
              </a:rPr>
              <a:t>60%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3A5D5F-8455-894D-8E42-1E6CF1F43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415" y="1716044"/>
            <a:ext cx="607539" cy="41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/>
          <a:p>
            <a:pPr algn="ctr" eaLnBrk="0" hangingPunct="0"/>
            <a:r>
              <a:rPr lang="en-US" altLang="x-none" sz="750" b="1">
                <a:ea typeface="Times New Roman" charset="0"/>
                <a:cs typeface="Times New Roman" charset="0"/>
              </a:rPr>
              <a:t>Transaction</a:t>
            </a:r>
          </a:p>
          <a:p>
            <a:pPr algn="ctr" eaLnBrk="0" hangingPunct="0"/>
            <a:r>
              <a:rPr lang="en-US" altLang="x-none" sz="750" b="1">
                <a:ea typeface="Times New Roman" charset="0"/>
                <a:cs typeface="Times New Roman" charset="0"/>
              </a:rPr>
              <a:t>processing</a:t>
            </a:r>
          </a:p>
          <a:p>
            <a:pPr algn="ctr" eaLnBrk="0" hangingPunct="0"/>
            <a:r>
              <a:rPr lang="en-US" altLang="x-none" sz="750" b="1">
                <a:ea typeface="Times New Roman" charset="0"/>
                <a:cs typeface="Times New Roman" charset="0"/>
              </a:rPr>
              <a:t>40%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A0A55-D8FB-A64E-813B-A63B5CB93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17" y="2008937"/>
            <a:ext cx="500137" cy="41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/>
          <a:p>
            <a:pPr algn="ctr" eaLnBrk="0" hangingPunct="0"/>
            <a:r>
              <a:rPr lang="en-US" altLang="x-none" sz="750" b="1">
                <a:solidFill>
                  <a:schemeClr val="bg1"/>
                </a:solidFill>
                <a:ea typeface="Times New Roman" charset="0"/>
                <a:cs typeface="Times New Roman" charset="0"/>
              </a:rPr>
              <a:t>Decision </a:t>
            </a:r>
          </a:p>
          <a:p>
            <a:pPr algn="ctr" eaLnBrk="0" hangingPunct="0"/>
            <a:r>
              <a:rPr lang="en-US" altLang="x-none" sz="750" b="1">
                <a:solidFill>
                  <a:schemeClr val="bg1"/>
                </a:solidFill>
                <a:ea typeface="Times New Roman" charset="0"/>
                <a:cs typeface="Times New Roman" charset="0"/>
              </a:rPr>
              <a:t>support</a:t>
            </a:r>
          </a:p>
          <a:p>
            <a:pPr algn="ctr" eaLnBrk="0" hangingPunct="0"/>
            <a:r>
              <a:rPr lang="en-US" altLang="x-none" sz="750" b="1">
                <a:solidFill>
                  <a:schemeClr val="bg1"/>
                </a:solidFill>
                <a:ea typeface="Times New Roman" charset="0"/>
                <a:cs typeface="Times New Roman" charset="0"/>
              </a:rPr>
              <a:t>60%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F58800EA-7E8E-4A48-A97E-9347CE506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580" y="2729266"/>
            <a:ext cx="2220515" cy="186974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3663" indent="-936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Scorekeeper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Controlling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Measure results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Direction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Vertical management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Cost minimization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Cost &amp; Revenue measures only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Efficiency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Internal focus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Number focused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12F6EAEC-890B-D144-BE08-6F193F879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780" y="2738791"/>
            <a:ext cx="2420540" cy="219290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3663" indent="-936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Business partner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Influencing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Understand cost &amp; value drivers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Consensus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Horizontal management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Value maximization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Cost &amp; Revenue, balance sheet, cash flow 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Effectiveness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Services focus</a:t>
            </a:r>
          </a:p>
          <a:p>
            <a:pPr lvl="1" eaLnBrk="0" hangingPunct="0">
              <a:buClr>
                <a:schemeClr val="accent2"/>
              </a:buClr>
              <a:buSzPct val="85000"/>
              <a:buFontTx/>
              <a:buChar char="•"/>
            </a:pPr>
            <a:r>
              <a:rPr lang="en-US" altLang="x-none" sz="1050">
                <a:ea typeface="Times New Roman" charset="0"/>
                <a:cs typeface="Times New Roman" charset="0"/>
              </a:rPr>
              <a:t>Customer and people focused</a:t>
            </a:r>
          </a:p>
        </p:txBody>
      </p:sp>
      <p:sp>
        <p:nvSpPr>
          <p:cNvPr id="17" name="AutoShape 14">
            <a:extLst>
              <a:ext uri="{FF2B5EF4-FFF2-40B4-BE49-F238E27FC236}">
                <a16:creationId xmlns:a16="http://schemas.microsoft.com/office/drawing/2014/main" id="{7BBFF038-4120-5E43-AC08-3FCA595F1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775" y="1862490"/>
            <a:ext cx="1190625" cy="47625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37709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DAB5C-5F2F-B244-8449-559AA845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Simple steps to improving your finance processes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237098A-6575-2D43-9870-A7A83DAEF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00875"/>
              </p:ext>
            </p:extLst>
          </p:nvPr>
        </p:nvGraphicFramePr>
        <p:xfrm>
          <a:off x="457200" y="1008063"/>
          <a:ext cx="8229600" cy="367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1CE64-B477-A24D-BE9D-0D5F8E3DC6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2017 Appleby Management Services Ltd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4003A-4358-574F-BD9D-D4D8541A88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0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C1F350-0AE0-2F4C-B190-B12D607A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I start to simplify the process?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277680-1FC1-7741-8338-60902C8BE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Understand the process</a:t>
            </a:r>
          </a:p>
          <a:p>
            <a:pPr lvl="1"/>
            <a:r>
              <a:rPr lang="en-GB" dirty="0"/>
              <a:t>What are the steps?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Who is involved?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How long does it take?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Where are the bottlenecks?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Where is the waste?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FAD50-E408-A04D-BC9B-F603499177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ED686-F981-2842-8C15-9980481D1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0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55F14E24-F045-7E47-9ED8-30D359A1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Page </a:t>
            </a:r>
            <a:fld id="{50D90DE2-808E-114B-A906-1346A3771387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915458" name="Rectangle 2">
            <a:extLst>
              <a:ext uri="{FF2B5EF4-FFF2-40B4-BE49-F238E27FC236}">
                <a16:creationId xmlns:a16="http://schemas.microsoft.com/office/drawing/2014/main" id="{0DD6CBED-AFFD-1F42-9F2A-46512A25B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/>
              <a:t>Finance and Procurement Process</a:t>
            </a:r>
          </a:p>
        </p:txBody>
      </p:sp>
      <p:sp>
        <p:nvSpPr>
          <p:cNvPr id="915459" name="Rectangle 3">
            <a:extLst>
              <a:ext uri="{FF2B5EF4-FFF2-40B4-BE49-F238E27FC236}">
                <a16:creationId xmlns:a16="http://schemas.microsoft.com/office/drawing/2014/main" id="{44812383-9763-6946-812A-FA6E317C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56073"/>
            <a:ext cx="5443538" cy="8596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915460" name="AutoShape 4">
            <a:extLst>
              <a:ext uri="{FF2B5EF4-FFF2-40B4-BE49-F238E27FC236}">
                <a16:creationId xmlns:a16="http://schemas.microsoft.com/office/drawing/2014/main" id="{42596D49-5142-484F-9188-12549CF7B51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85951" y="1070373"/>
            <a:ext cx="5156597" cy="350044"/>
          </a:xfrm>
          <a:prstGeom prst="homePlate">
            <a:avLst>
              <a:gd name="adj" fmla="val 149700"/>
            </a:avLst>
          </a:prstGeom>
          <a:solidFill>
            <a:srgbClr val="990000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500" b="1">
                <a:solidFill>
                  <a:schemeClr val="bg1"/>
                </a:solidFill>
                <a:latin typeface="Times New Roman" panose="02020603050405020304" pitchFamily="18" charset="0"/>
              </a:rPr>
              <a:t>Finance and Procurement Processes</a:t>
            </a:r>
          </a:p>
        </p:txBody>
      </p:sp>
      <p:sp>
        <p:nvSpPr>
          <p:cNvPr id="915461" name="AutoShape 5">
            <a:extLst>
              <a:ext uri="{FF2B5EF4-FFF2-40B4-BE49-F238E27FC236}">
                <a16:creationId xmlns:a16="http://schemas.microsoft.com/office/drawing/2014/main" id="{9D898B99-A2DF-8E4C-9DBE-B08BD9A355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85950" y="1412082"/>
            <a:ext cx="2071688" cy="350044"/>
          </a:xfrm>
          <a:prstGeom prst="homePlate">
            <a:avLst>
              <a:gd name="adj" fmla="val 147959"/>
            </a:avLst>
          </a:prstGeom>
          <a:solidFill>
            <a:srgbClr val="FFCC00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anchor="ctr"/>
          <a:lstStyle/>
          <a:p>
            <a:pPr algn="ctr" eaLnBrk="0" hangingPunct="0"/>
            <a:r>
              <a:rPr lang="en-US" altLang="en-US" sz="900" b="1">
                <a:solidFill>
                  <a:schemeClr val="bg1"/>
                </a:solidFill>
                <a:latin typeface="Times New Roman" panose="02020603050405020304" pitchFamily="18" charset="0"/>
              </a:rPr>
              <a:t>1. Purchase to Pay</a:t>
            </a:r>
          </a:p>
        </p:txBody>
      </p:sp>
      <p:sp>
        <p:nvSpPr>
          <p:cNvPr id="915462" name="AutoShape 6">
            <a:extLst>
              <a:ext uri="{FF2B5EF4-FFF2-40B4-BE49-F238E27FC236}">
                <a16:creationId xmlns:a16="http://schemas.microsoft.com/office/drawing/2014/main" id="{912C77BF-6D17-734B-A15F-5D86B29D75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86100" y="1412082"/>
            <a:ext cx="2416969" cy="350044"/>
          </a:xfrm>
          <a:prstGeom prst="chevron">
            <a:avLst>
              <a:gd name="adj" fmla="val 160376"/>
            </a:avLst>
          </a:prstGeom>
          <a:solidFill>
            <a:srgbClr val="996633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0000" anchor="ctr"/>
          <a:lstStyle/>
          <a:p>
            <a:pPr algn="ctr" eaLnBrk="0" hangingPunct="0"/>
            <a:r>
              <a:rPr lang="en-US" altLang="en-US" sz="900" b="1">
                <a:solidFill>
                  <a:schemeClr val="bg1"/>
                </a:solidFill>
                <a:latin typeface="Times New Roman" panose="02020603050405020304" pitchFamily="18" charset="0"/>
              </a:rPr>
              <a:t>     2. Sales to Collection</a:t>
            </a:r>
          </a:p>
        </p:txBody>
      </p:sp>
      <p:sp>
        <p:nvSpPr>
          <p:cNvPr id="915463" name="AutoShape 7">
            <a:extLst>
              <a:ext uri="{FF2B5EF4-FFF2-40B4-BE49-F238E27FC236}">
                <a16:creationId xmlns:a16="http://schemas.microsoft.com/office/drawing/2014/main" id="{E694E00A-CD55-AB46-8616-FF92C3E213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950619" y="1412082"/>
            <a:ext cx="2188369" cy="350044"/>
          </a:xfrm>
          <a:prstGeom prst="chevron">
            <a:avLst>
              <a:gd name="adj" fmla="val 156293"/>
            </a:avLst>
          </a:prstGeom>
          <a:solidFill>
            <a:srgbClr val="336600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37600" anchor="ctr"/>
          <a:lstStyle/>
          <a:p>
            <a:pPr algn="ctr" eaLnBrk="0" hangingPunct="0"/>
            <a:r>
              <a:rPr lang="en-US" altLang="en-US" sz="9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3. Governance to Results</a:t>
            </a:r>
          </a:p>
        </p:txBody>
      </p:sp>
      <p:sp>
        <p:nvSpPr>
          <p:cNvPr id="915464" name="Text Box 8">
            <a:extLst>
              <a:ext uri="{FF2B5EF4-FFF2-40B4-BE49-F238E27FC236}">
                <a16:creationId xmlns:a16="http://schemas.microsoft.com/office/drawing/2014/main" id="{6E29F9A3-DE55-484B-AC1F-60ECD5C85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841" y="2555082"/>
            <a:ext cx="2018501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900" b="1"/>
              <a:t>3.1 Maintain Chart of Accounts</a:t>
            </a:r>
          </a:p>
          <a:p>
            <a:r>
              <a:rPr lang="en-GB" altLang="en-US" sz="900" b="1"/>
              <a:t>3.2 Manage Assets</a:t>
            </a:r>
          </a:p>
          <a:p>
            <a:r>
              <a:rPr lang="en-GB" altLang="en-US" sz="900" b="1"/>
              <a:t>3.3 Manage Revenue Budgets</a:t>
            </a:r>
          </a:p>
          <a:p>
            <a:r>
              <a:rPr lang="en-GB" altLang="en-US" sz="900" b="1"/>
              <a:t>3.4 Manage Capital Budgets </a:t>
            </a:r>
          </a:p>
          <a:p>
            <a:r>
              <a:rPr lang="en-GB" altLang="en-US" sz="900" b="1"/>
              <a:t>3.5 Manage The General Ledger</a:t>
            </a:r>
          </a:p>
          <a:p>
            <a:r>
              <a:rPr lang="en-GB" altLang="en-US" sz="900" b="1"/>
              <a:t>3.6 Manage Bank Accounts</a:t>
            </a:r>
          </a:p>
          <a:p>
            <a:r>
              <a:rPr lang="en-GB" altLang="en-US" sz="900" b="1"/>
              <a:t>3.7 Period &amp; Year End closure</a:t>
            </a:r>
          </a:p>
          <a:p>
            <a:r>
              <a:rPr lang="en-GB" altLang="en-US" sz="900" b="1"/>
              <a:t>3.8 Manage Projects</a:t>
            </a:r>
          </a:p>
          <a:p>
            <a:r>
              <a:rPr lang="en-GB" altLang="en-US" sz="900" b="1"/>
              <a:t>3.9 In – Year budget management</a:t>
            </a:r>
          </a:p>
          <a:p>
            <a:r>
              <a:rPr lang="en-GB" altLang="en-US" sz="900" i="1"/>
              <a:t>3.10 Maintain master data</a:t>
            </a:r>
          </a:p>
          <a:p>
            <a:r>
              <a:rPr lang="en-GB" altLang="en-US" sz="900" i="1"/>
              <a:t>3.11 Measure Performance</a:t>
            </a:r>
          </a:p>
          <a:p>
            <a:r>
              <a:rPr lang="en-GB" altLang="en-US" sz="900" i="1"/>
              <a:t>3.12 Manage cash requirements</a:t>
            </a:r>
          </a:p>
          <a:p>
            <a:r>
              <a:rPr lang="en-GB" altLang="en-US" sz="900" i="1"/>
              <a:t>3.13 Manage Taxation</a:t>
            </a:r>
          </a:p>
          <a:p>
            <a:r>
              <a:rPr lang="en-GB" altLang="en-US" sz="900" i="1"/>
              <a:t>3.14 Risk Management / Insurance</a:t>
            </a:r>
          </a:p>
          <a:p>
            <a:endParaRPr lang="en-GB" altLang="en-US" sz="900" i="1"/>
          </a:p>
        </p:txBody>
      </p:sp>
      <p:sp>
        <p:nvSpPr>
          <p:cNvPr id="915465" name="Text Box 9">
            <a:extLst>
              <a:ext uri="{FF2B5EF4-FFF2-40B4-BE49-F238E27FC236}">
                <a16:creationId xmlns:a16="http://schemas.microsoft.com/office/drawing/2014/main" id="{0AE11C4A-55E2-8140-ABCD-FA2F29C98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2571750"/>
            <a:ext cx="183255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900" i="1"/>
              <a:t>2.1 Maintain credit control policy</a:t>
            </a:r>
          </a:p>
          <a:p>
            <a:r>
              <a:rPr lang="en-GB" altLang="en-US" sz="900" b="1"/>
              <a:t>2.2 Create Sales Orders</a:t>
            </a:r>
          </a:p>
          <a:p>
            <a:r>
              <a:rPr lang="en-GB" altLang="en-US" sz="900" b="1"/>
              <a:t>2.3 Create Sales bills</a:t>
            </a:r>
          </a:p>
          <a:p>
            <a:r>
              <a:rPr lang="en-GB" altLang="en-US" sz="900" b="1"/>
              <a:t>2.4 Receipt income</a:t>
            </a:r>
          </a:p>
          <a:p>
            <a:r>
              <a:rPr lang="en-GB" altLang="en-US" sz="900" b="1"/>
              <a:t>2.5 Manage Debts</a:t>
            </a:r>
          </a:p>
          <a:p>
            <a:r>
              <a:rPr lang="en-GB" altLang="en-US" sz="900" b="1"/>
              <a:t>2.6 Maintain Master Data</a:t>
            </a:r>
          </a:p>
          <a:p>
            <a:endParaRPr lang="en-GB" altLang="en-US" sz="900" b="1"/>
          </a:p>
        </p:txBody>
      </p:sp>
      <p:sp>
        <p:nvSpPr>
          <p:cNvPr id="915466" name="Text Box 10">
            <a:extLst>
              <a:ext uri="{FF2B5EF4-FFF2-40B4-BE49-F238E27FC236}">
                <a16:creationId xmlns:a16="http://schemas.microsoft.com/office/drawing/2014/main" id="{1C0EE379-803C-AF41-83CF-771A52DA5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335" y="2588419"/>
            <a:ext cx="1689497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900" b="1"/>
              <a:t>1.1 Create Requisition</a:t>
            </a:r>
          </a:p>
          <a:p>
            <a:r>
              <a:rPr lang="en-GB" altLang="en-US" sz="900" b="1"/>
              <a:t>1.2 Request for Quotes</a:t>
            </a:r>
          </a:p>
          <a:p>
            <a:r>
              <a:rPr lang="en-GB" altLang="en-US" sz="900" b="1"/>
              <a:t>1.3 Manage Contracts</a:t>
            </a:r>
          </a:p>
          <a:p>
            <a:r>
              <a:rPr lang="en-GB" altLang="en-US" sz="900" b="1"/>
              <a:t>1.4 Create Purchase Order</a:t>
            </a:r>
          </a:p>
          <a:p>
            <a:r>
              <a:rPr lang="en-GB" altLang="en-US" sz="900" b="1"/>
              <a:t>1.5 Create Goods Receipt</a:t>
            </a:r>
          </a:p>
          <a:p>
            <a:r>
              <a:rPr lang="en-GB" altLang="en-US" sz="900" b="1"/>
              <a:t>1.6 Process Invoice</a:t>
            </a:r>
          </a:p>
          <a:p>
            <a:r>
              <a:rPr lang="en-GB" altLang="en-US" sz="900" b="1"/>
              <a:t>1.7 Make Payments</a:t>
            </a:r>
          </a:p>
          <a:p>
            <a:r>
              <a:rPr lang="en-GB" altLang="en-US" sz="900" b="1"/>
              <a:t>1.8 Manage P2P master data</a:t>
            </a:r>
          </a:p>
          <a:p>
            <a:r>
              <a:rPr lang="en-GB" altLang="en-US" sz="900" i="1"/>
              <a:t>1.9 Manage Stock </a:t>
            </a:r>
          </a:p>
          <a:p>
            <a:r>
              <a:rPr lang="en-GB" altLang="en-US" sz="900" i="1"/>
              <a:t>1.10 Manage Catalogues</a:t>
            </a:r>
          </a:p>
          <a:p>
            <a:r>
              <a:rPr lang="en-GB" altLang="en-US" sz="900" i="1"/>
              <a:t>1.11 Manage Imprests</a:t>
            </a:r>
          </a:p>
          <a:p>
            <a:endParaRPr lang="en-GB" altLang="en-US" sz="900"/>
          </a:p>
        </p:txBody>
      </p:sp>
      <p:sp>
        <p:nvSpPr>
          <p:cNvPr id="915467" name="Rectangle 11">
            <a:extLst>
              <a:ext uri="{FF2B5EF4-FFF2-40B4-BE49-F238E27FC236}">
                <a16:creationId xmlns:a16="http://schemas.microsoft.com/office/drawing/2014/main" id="{48993D01-B8EA-5340-BE3D-7F05380DBF7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01391" y="2032397"/>
            <a:ext cx="109180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750" b="1"/>
              <a:t>1.0 Purchase to pay</a:t>
            </a:r>
          </a:p>
        </p:txBody>
      </p:sp>
      <p:sp>
        <p:nvSpPr>
          <p:cNvPr id="915468" name="Rectangle 12">
            <a:extLst>
              <a:ext uri="{FF2B5EF4-FFF2-40B4-BE49-F238E27FC236}">
                <a16:creationId xmlns:a16="http://schemas.microsoft.com/office/drawing/2014/main" id="{81DAF3AA-BF25-1F4E-9E51-1671D6B8082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95700" y="2066926"/>
            <a:ext cx="1091804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750" b="1"/>
              <a:t>2.0 Sales to collection</a:t>
            </a:r>
          </a:p>
        </p:txBody>
      </p:sp>
      <p:sp>
        <p:nvSpPr>
          <p:cNvPr id="915469" name="Rectangle 13">
            <a:extLst>
              <a:ext uri="{FF2B5EF4-FFF2-40B4-BE49-F238E27FC236}">
                <a16:creationId xmlns:a16="http://schemas.microsoft.com/office/drawing/2014/main" id="{68276110-6978-5B42-A78F-DD1FD7232D8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13823" y="2032397"/>
            <a:ext cx="109180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750" b="1"/>
              <a:t>3.0 Governance</a:t>
            </a:r>
          </a:p>
          <a:p>
            <a:pPr eaLnBrk="0" hangingPunct="0"/>
            <a:r>
              <a:rPr lang="en-US" altLang="en-US" sz="750" b="1"/>
              <a:t>      to results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>
            <a:extLst>
              <a:ext uri="{FF2B5EF4-FFF2-40B4-BE49-F238E27FC236}">
                <a16:creationId xmlns:a16="http://schemas.microsoft.com/office/drawing/2014/main" id="{DDEEBBC5-DF70-4D42-8EC5-9952D52C9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1875" dirty="0"/>
              <a:t>Purchase to Pay</a:t>
            </a:r>
            <a:endParaRPr lang="en-US" altLang="en-US" sz="1875" dirty="0"/>
          </a:p>
        </p:txBody>
      </p:sp>
      <p:grpSp>
        <p:nvGrpSpPr>
          <p:cNvPr id="732163" name="Group 3">
            <a:extLst>
              <a:ext uri="{FF2B5EF4-FFF2-40B4-BE49-F238E27FC236}">
                <a16:creationId xmlns:a16="http://schemas.microsoft.com/office/drawing/2014/main" id="{D31CFC8A-389C-3747-97FD-C6B943D3A925}"/>
              </a:ext>
            </a:extLst>
          </p:cNvPr>
          <p:cNvGrpSpPr>
            <a:grpSpLocks/>
          </p:cNvGrpSpPr>
          <p:nvPr/>
        </p:nvGrpSpPr>
        <p:grpSpPr bwMode="auto">
          <a:xfrm>
            <a:off x="1714500" y="800100"/>
            <a:ext cx="5600700" cy="514350"/>
            <a:chOff x="288" y="816"/>
            <a:chExt cx="4896" cy="720"/>
          </a:xfrm>
        </p:grpSpPr>
        <p:sp>
          <p:nvSpPr>
            <p:cNvPr id="732164" name="Rectangle 4">
              <a:extLst>
                <a:ext uri="{FF2B5EF4-FFF2-40B4-BE49-F238E27FC236}">
                  <a16:creationId xmlns:a16="http://schemas.microsoft.com/office/drawing/2014/main" id="{1063F4C0-031D-5643-97B0-EAE1654AE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16"/>
              <a:ext cx="4896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732165" name="AutoShape 5">
              <a:extLst>
                <a:ext uri="{FF2B5EF4-FFF2-40B4-BE49-F238E27FC236}">
                  <a16:creationId xmlns:a16="http://schemas.microsoft.com/office/drawing/2014/main" id="{310B03AC-02AF-D647-898E-86D25BC2733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2" y="912"/>
              <a:ext cx="1863" cy="528"/>
            </a:xfrm>
            <a:prstGeom prst="homePlate">
              <a:avLst>
                <a:gd name="adj" fmla="val 88210"/>
              </a:avLst>
            </a:prstGeom>
            <a:solidFill>
              <a:srgbClr val="FFCC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anchor="ctr"/>
            <a:lstStyle/>
            <a:p>
              <a:pPr algn="ctr" eaLnBrk="0" hangingPunct="0"/>
              <a:r>
                <a:rPr lang="en-US" altLang="en-US" sz="135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1. </a:t>
              </a:r>
              <a:r>
                <a:rPr lang="en-US" altLang="en-US" sz="105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Purchase</a:t>
              </a:r>
              <a:r>
                <a:rPr lang="en-US" altLang="en-US" sz="135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05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to Pay</a:t>
              </a:r>
            </a:p>
          </p:txBody>
        </p:sp>
        <p:sp>
          <p:nvSpPr>
            <p:cNvPr id="732166" name="AutoShape 6">
              <a:extLst>
                <a:ext uri="{FF2B5EF4-FFF2-40B4-BE49-F238E27FC236}">
                  <a16:creationId xmlns:a16="http://schemas.microsoft.com/office/drawing/2014/main" id="{F17C022D-D2F1-D340-B984-27CA27F264D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76" y="912"/>
              <a:ext cx="1680" cy="528"/>
            </a:xfrm>
            <a:prstGeom prst="chevron">
              <a:avLst>
                <a:gd name="adj" fmla="val 79545"/>
              </a:avLst>
            </a:prstGeom>
            <a:solidFill>
              <a:srgbClr val="FFFF99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0000" anchor="ctr"/>
            <a:lstStyle/>
            <a:p>
              <a:pPr algn="ctr" eaLnBrk="0" hangingPunct="0"/>
              <a:endParaRPr lang="en-GB" altLang="en-US" sz="1350" b="1">
                <a:latin typeface="Times New Roman" panose="02020603050405020304" pitchFamily="18" charset="0"/>
              </a:endParaRPr>
            </a:p>
          </p:txBody>
        </p:sp>
        <p:sp>
          <p:nvSpPr>
            <p:cNvPr id="732167" name="AutoShape 7">
              <a:extLst>
                <a:ext uri="{FF2B5EF4-FFF2-40B4-BE49-F238E27FC236}">
                  <a16:creationId xmlns:a16="http://schemas.microsoft.com/office/drawing/2014/main" id="{8F7C69D1-036B-1E4F-BB8E-881455A8BEB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24" y="912"/>
              <a:ext cx="1680" cy="528"/>
            </a:xfrm>
            <a:prstGeom prst="chevron">
              <a:avLst>
                <a:gd name="adj" fmla="val 79545"/>
              </a:avLst>
            </a:prstGeom>
            <a:solidFill>
              <a:srgbClr val="FFFF99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0000" anchor="ctr"/>
            <a:lstStyle/>
            <a:p>
              <a:pPr algn="ctr" eaLnBrk="0" hangingPunct="0"/>
              <a:endParaRPr lang="en-GB" altLang="en-US" sz="135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732168" name="Rectangle 8">
            <a:extLst>
              <a:ext uri="{FF2B5EF4-FFF2-40B4-BE49-F238E27FC236}">
                <a16:creationId xmlns:a16="http://schemas.microsoft.com/office/drawing/2014/main" id="{211CBEA5-9C6D-2A43-B857-DCCA736044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28750" y="1371601"/>
            <a:ext cx="1091804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750" b="1"/>
              <a:t>1.1 Create </a:t>
            </a:r>
          </a:p>
          <a:p>
            <a:pPr eaLnBrk="0" hangingPunct="0"/>
            <a:r>
              <a:rPr lang="en-US" altLang="en-US" sz="750" b="1"/>
              <a:t>Requisition</a:t>
            </a:r>
          </a:p>
        </p:txBody>
      </p:sp>
      <p:sp>
        <p:nvSpPr>
          <p:cNvPr id="732169" name="Rectangle 9">
            <a:extLst>
              <a:ext uri="{FF2B5EF4-FFF2-40B4-BE49-F238E27FC236}">
                <a16:creationId xmlns:a16="http://schemas.microsoft.com/office/drawing/2014/main" id="{8C0E170D-BF88-0B4F-B8AE-87C2441FC7E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0819" y="1371601"/>
            <a:ext cx="1091804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altLang="en-US" sz="750" b="1"/>
          </a:p>
          <a:p>
            <a:pPr eaLnBrk="0" hangingPunct="0"/>
            <a:r>
              <a:rPr lang="en-US" altLang="en-US" sz="750" b="1"/>
              <a:t>1.2 Create </a:t>
            </a:r>
          </a:p>
          <a:p>
            <a:pPr eaLnBrk="0" hangingPunct="0"/>
            <a:r>
              <a:rPr lang="en-US" altLang="en-US" sz="750" b="1"/>
              <a:t>Purchase Order</a:t>
            </a:r>
          </a:p>
          <a:p>
            <a:pPr eaLnBrk="0" hangingPunct="0"/>
            <a:endParaRPr lang="en-US" altLang="en-US" sz="750" b="1"/>
          </a:p>
        </p:txBody>
      </p:sp>
      <p:sp>
        <p:nvSpPr>
          <p:cNvPr id="732170" name="Rectangle 10">
            <a:extLst>
              <a:ext uri="{FF2B5EF4-FFF2-40B4-BE49-F238E27FC236}">
                <a16:creationId xmlns:a16="http://schemas.microsoft.com/office/drawing/2014/main" id="{B3DBA478-3F49-E74B-A003-E9FC7D71F33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55269" y="137160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750" b="1"/>
              <a:t>1.3 Create Goods</a:t>
            </a:r>
          </a:p>
          <a:p>
            <a:pPr eaLnBrk="0" hangingPunct="0"/>
            <a:r>
              <a:rPr lang="en-US" altLang="en-US" sz="750" b="1"/>
              <a:t> Receipt</a:t>
            </a:r>
          </a:p>
        </p:txBody>
      </p:sp>
      <p:sp>
        <p:nvSpPr>
          <p:cNvPr id="732171" name="Rectangle 11">
            <a:extLst>
              <a:ext uri="{FF2B5EF4-FFF2-40B4-BE49-F238E27FC236}">
                <a16:creationId xmlns:a16="http://schemas.microsoft.com/office/drawing/2014/main" id="{4ADD2291-C9BB-EB40-9C17-63E6815045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63766" y="137160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750" b="1"/>
              <a:t>1.4 Manage Stock</a:t>
            </a:r>
          </a:p>
        </p:txBody>
      </p:sp>
      <p:sp>
        <p:nvSpPr>
          <p:cNvPr id="732172" name="Text Box 12">
            <a:extLst>
              <a:ext uri="{FF2B5EF4-FFF2-40B4-BE49-F238E27FC236}">
                <a16:creationId xmlns:a16="http://schemas.microsoft.com/office/drawing/2014/main" id="{EE1D3F5A-8036-1D4E-BAF5-9EE9DB8CF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828801"/>
            <a:ext cx="1428750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1.1.1 Identify requirement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1.1.2 Create EBP shopping cart  (Requisition)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1.1.3 Approve EBP shopping cart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1.1.4 Create R/3 MM Requisition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1.1.5 Release R/3 MM Requisition (Approval)</a:t>
            </a:r>
            <a:endParaRPr lang="en-US" altLang="en-US" sz="750" b="1">
              <a:latin typeface="Arial Narrow" panose="020B0604020202020204" pitchFamily="34" charset="0"/>
            </a:endParaRP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2173" name="Rectangle 13">
            <a:extLst>
              <a:ext uri="{FF2B5EF4-FFF2-40B4-BE49-F238E27FC236}">
                <a16:creationId xmlns:a16="http://schemas.microsoft.com/office/drawing/2014/main" id="{FEF618DF-A336-F644-B38E-F39313823F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29400" y="137160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750" b="1"/>
              <a:t>1.5 Process Invoice</a:t>
            </a:r>
          </a:p>
        </p:txBody>
      </p:sp>
      <p:sp>
        <p:nvSpPr>
          <p:cNvPr id="732174" name="Text Box 14">
            <a:extLst>
              <a:ext uri="{FF2B5EF4-FFF2-40B4-BE49-F238E27FC236}">
                <a16:creationId xmlns:a16="http://schemas.microsoft.com/office/drawing/2014/main" id="{AAFCC912-C67F-E64A-B6A5-A823857BB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669" y="1943100"/>
            <a:ext cx="120372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1.2.1 Create purchase order from EBP (Automatically)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1.2.2 Create Purchase order with reference to Requisition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1.2.3 Create Purchase Order directly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1.2.4 Release Purchase Order (Approval)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1.2.5 Send Purchase Order to Suppliers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1.2.6 Manage Purchase Orders</a:t>
            </a: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2175" name="Text Box 15">
            <a:extLst>
              <a:ext uri="{FF2B5EF4-FFF2-40B4-BE49-F238E27FC236}">
                <a16:creationId xmlns:a16="http://schemas.microsoft.com/office/drawing/2014/main" id="{B17FDC56-133B-354D-AED3-333EDFC6F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1" y="2000250"/>
            <a:ext cx="1203722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1.3.1 Create Confirmation (EBP shopping cart)</a:t>
            </a:r>
          </a:p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1.3.2 Create Goods receipt for Purchase Order </a:t>
            </a:r>
          </a:p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1.3.3 Create Service Entry for Purchase Order</a:t>
            </a: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2176" name="Text Box 16">
            <a:extLst>
              <a:ext uri="{FF2B5EF4-FFF2-40B4-BE49-F238E27FC236}">
                <a16:creationId xmlns:a16="http://schemas.microsoft.com/office/drawing/2014/main" id="{7AE46DDB-A2F4-6A41-8099-2686808C4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569" y="1943100"/>
            <a:ext cx="120372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Not expected to be in scope. Surrey do not have a County-wide stores requirement. Solution here is expected to be simple</a:t>
            </a: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2177" name="Text Box 17">
            <a:extLst>
              <a:ext uri="{FF2B5EF4-FFF2-40B4-BE49-F238E27FC236}">
                <a16:creationId xmlns:a16="http://schemas.microsoft.com/office/drawing/2014/main" id="{D2A458F0-7D86-314B-A63F-D5235AFB3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1" y="1885951"/>
            <a:ext cx="1203722" cy="159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1.5.1 Enter invoice through Logistics Invoice Verification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1.5.2 Enter direct FI-AP invoice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1.5.3 Process invoice through EBP electronically (TBC)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1.5.4 Handle Supplier invoice enquiries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1.5.5 Handle Invoice rejections and follow-ups with suppliers</a:t>
            </a:r>
            <a:endParaRPr lang="en-US" altLang="en-US" sz="750" b="1">
              <a:latin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>
            <a:extLst>
              <a:ext uri="{FF2B5EF4-FFF2-40B4-BE49-F238E27FC236}">
                <a16:creationId xmlns:a16="http://schemas.microsoft.com/office/drawing/2014/main" id="{C50B0108-2F3A-F042-BDE1-D26258B077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1875"/>
              <a:t>Purchase to Pay - continued</a:t>
            </a:r>
            <a:endParaRPr lang="en-US" altLang="en-US" sz="1875"/>
          </a:p>
        </p:txBody>
      </p:sp>
      <p:grpSp>
        <p:nvGrpSpPr>
          <p:cNvPr id="733187" name="Group 3">
            <a:extLst>
              <a:ext uri="{FF2B5EF4-FFF2-40B4-BE49-F238E27FC236}">
                <a16:creationId xmlns:a16="http://schemas.microsoft.com/office/drawing/2014/main" id="{92AD43CC-FED1-444B-AD6F-081DE420D71C}"/>
              </a:ext>
            </a:extLst>
          </p:cNvPr>
          <p:cNvGrpSpPr>
            <a:grpSpLocks/>
          </p:cNvGrpSpPr>
          <p:nvPr/>
        </p:nvGrpSpPr>
        <p:grpSpPr bwMode="auto">
          <a:xfrm>
            <a:off x="1428750" y="800100"/>
            <a:ext cx="5600700" cy="514350"/>
            <a:chOff x="288" y="816"/>
            <a:chExt cx="4896" cy="720"/>
          </a:xfrm>
        </p:grpSpPr>
        <p:sp>
          <p:nvSpPr>
            <p:cNvPr id="733188" name="Rectangle 4">
              <a:extLst>
                <a:ext uri="{FF2B5EF4-FFF2-40B4-BE49-F238E27FC236}">
                  <a16:creationId xmlns:a16="http://schemas.microsoft.com/office/drawing/2014/main" id="{289A3262-E5E1-2249-A1AB-19128EF44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16"/>
              <a:ext cx="4896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733189" name="AutoShape 5">
              <a:extLst>
                <a:ext uri="{FF2B5EF4-FFF2-40B4-BE49-F238E27FC236}">
                  <a16:creationId xmlns:a16="http://schemas.microsoft.com/office/drawing/2014/main" id="{CE8CC8CB-5AF7-E442-91BB-A8EA1956A2B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2" y="912"/>
              <a:ext cx="1863" cy="528"/>
            </a:xfrm>
            <a:prstGeom prst="homePlate">
              <a:avLst>
                <a:gd name="adj" fmla="val 88210"/>
              </a:avLst>
            </a:prstGeom>
            <a:solidFill>
              <a:srgbClr val="FFCC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anchor="ctr"/>
            <a:lstStyle/>
            <a:p>
              <a:pPr algn="ctr" eaLnBrk="0" hangingPunct="0"/>
              <a:r>
                <a:rPr lang="en-US" altLang="en-US" sz="135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1. </a:t>
              </a:r>
              <a:r>
                <a:rPr lang="en-US" altLang="en-US" sz="105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Purchase</a:t>
              </a:r>
              <a:r>
                <a:rPr lang="en-US" altLang="en-US" sz="135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05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to Pay</a:t>
              </a:r>
            </a:p>
          </p:txBody>
        </p:sp>
        <p:sp>
          <p:nvSpPr>
            <p:cNvPr id="733190" name="AutoShape 6">
              <a:extLst>
                <a:ext uri="{FF2B5EF4-FFF2-40B4-BE49-F238E27FC236}">
                  <a16:creationId xmlns:a16="http://schemas.microsoft.com/office/drawing/2014/main" id="{586649DF-274F-5A47-8FB5-9E4EC63BD04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76" y="912"/>
              <a:ext cx="1680" cy="528"/>
            </a:xfrm>
            <a:prstGeom prst="chevron">
              <a:avLst>
                <a:gd name="adj" fmla="val 79545"/>
              </a:avLst>
            </a:prstGeom>
            <a:solidFill>
              <a:srgbClr val="FFFF99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0000" anchor="ctr"/>
            <a:lstStyle/>
            <a:p>
              <a:pPr algn="ctr" eaLnBrk="0" hangingPunct="0"/>
              <a:endParaRPr lang="en-GB" altLang="en-US" sz="1350" b="1">
                <a:latin typeface="Times New Roman" panose="02020603050405020304" pitchFamily="18" charset="0"/>
              </a:endParaRPr>
            </a:p>
          </p:txBody>
        </p:sp>
        <p:sp>
          <p:nvSpPr>
            <p:cNvPr id="733191" name="AutoShape 7">
              <a:extLst>
                <a:ext uri="{FF2B5EF4-FFF2-40B4-BE49-F238E27FC236}">
                  <a16:creationId xmlns:a16="http://schemas.microsoft.com/office/drawing/2014/main" id="{93A58847-AD77-144E-B9BF-DBDAEBDD638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24" y="912"/>
              <a:ext cx="1680" cy="528"/>
            </a:xfrm>
            <a:prstGeom prst="chevron">
              <a:avLst>
                <a:gd name="adj" fmla="val 79545"/>
              </a:avLst>
            </a:prstGeom>
            <a:solidFill>
              <a:srgbClr val="FFFF99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0000" anchor="ctr"/>
            <a:lstStyle/>
            <a:p>
              <a:pPr algn="ctr" eaLnBrk="0" hangingPunct="0"/>
              <a:endParaRPr lang="en-GB" altLang="en-US" sz="135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733192" name="Text Box 8">
            <a:extLst>
              <a:ext uri="{FF2B5EF4-FFF2-40B4-BE49-F238E27FC236}">
                <a16:creationId xmlns:a16="http://schemas.microsoft.com/office/drawing/2014/main" id="{1EF99EF1-ADFC-3141-8032-2A805870A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028" y="2057400"/>
            <a:ext cx="120372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1.6.1 Complete Claim form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1.6.2 Process Claim Form 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1.6.3 Approve Claim Form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1.6.4 Compare receipts to Claims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1.6.5 Settle Travel Claims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1.6.5 Process Payments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1.6.6 Handle Employee Queries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1.6.7 Manage Expense Policy and reclaim amounts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1.6.8 Provide Expense Reporting</a:t>
            </a: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3193" name="Rectangle 9">
            <a:extLst>
              <a:ext uri="{FF2B5EF4-FFF2-40B4-BE49-F238E27FC236}">
                <a16:creationId xmlns:a16="http://schemas.microsoft.com/office/drawing/2014/main" id="{062072AA-1033-164B-A391-20124407A93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14450" y="154305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altLang="en-US" sz="750" b="1"/>
              <a:t>1.6 Travel and </a:t>
            </a:r>
          </a:p>
          <a:p>
            <a:pPr eaLnBrk="0" hangingPunct="0"/>
            <a:r>
              <a:rPr lang="en-GB" altLang="en-US" sz="750" b="1"/>
              <a:t>Expense processing</a:t>
            </a:r>
            <a:endParaRPr lang="en-US" altLang="en-US" sz="750" b="1"/>
          </a:p>
        </p:txBody>
      </p:sp>
      <p:sp>
        <p:nvSpPr>
          <p:cNvPr id="733194" name="Rectangle 10">
            <a:extLst>
              <a:ext uri="{FF2B5EF4-FFF2-40B4-BE49-F238E27FC236}">
                <a16:creationId xmlns:a16="http://schemas.microsoft.com/office/drawing/2014/main" id="{8CF4431B-3DF2-7244-B1C7-DE1C2AECCD8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00500" y="154305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750" b="1"/>
              <a:t>1.8 Make Payments</a:t>
            </a:r>
          </a:p>
          <a:p>
            <a:pPr algn="ctr" eaLnBrk="0" hangingPunct="0"/>
            <a:endParaRPr lang="en-US" altLang="en-US" sz="750" b="1"/>
          </a:p>
        </p:txBody>
      </p:sp>
      <p:sp>
        <p:nvSpPr>
          <p:cNvPr id="733195" name="Text Box 11">
            <a:extLst>
              <a:ext uri="{FF2B5EF4-FFF2-40B4-BE49-F238E27FC236}">
                <a16:creationId xmlns:a16="http://schemas.microsoft.com/office/drawing/2014/main" id="{E3A7B3CD-F4FC-AE4A-84AF-8DB5E62F1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51" y="2057401"/>
            <a:ext cx="1203722" cy="159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1.8.1 Manage Payments (BACS/Cheques/CHAPS/etc)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1.8.2 </a:t>
            </a:r>
            <a:r>
              <a:rPr lang="en-US" altLang="en-US" sz="750" b="1">
                <a:latin typeface="Arial Narrow" panose="020B0604020202020204" pitchFamily="34" charset="0"/>
              </a:rPr>
              <a:t>Make payments to business partners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1.8.3 Carry out Cheque Administration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1.8.4 Stop Payments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1.8.5 Handle Supplier queries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1.8.6 Late Payment calculations and reports</a:t>
            </a: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3196" name="Text Box 12">
            <a:extLst>
              <a:ext uri="{FF2B5EF4-FFF2-40B4-BE49-F238E27FC236}">
                <a16:creationId xmlns:a16="http://schemas.microsoft.com/office/drawing/2014/main" id="{3EB5DC2C-B6A1-4747-83A7-65A8F569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328" y="2057400"/>
            <a:ext cx="1203722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1.7.1 Complete Claim Form</a:t>
            </a:r>
          </a:p>
          <a:p>
            <a:pPr eaLnBrk="0" hangingPunct="0">
              <a:buFont typeface="Symbol" pitchFamily="2" charset="2"/>
              <a:buNone/>
            </a:pPr>
            <a:r>
              <a:rPr lang="en-US" altLang="en-US" sz="750" b="1">
                <a:latin typeface="Arial Narrow" panose="020B0604020202020204" pitchFamily="34" charset="0"/>
              </a:rPr>
              <a:t>1.7.2 Approve Claim Form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1.7.3 Process Claim Form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1.7.4 Handle Establishment queries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1.7.5 Make Payments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1.7.6 Reconcile local Bank Accounts</a:t>
            </a:r>
            <a:endParaRPr lang="en-US" altLang="en-US" sz="750" b="1">
              <a:latin typeface="Arial Narrow" panose="020B0604020202020204" pitchFamily="34" charset="0"/>
            </a:endParaRP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3197" name="Rectangle 13">
            <a:extLst>
              <a:ext uri="{FF2B5EF4-FFF2-40B4-BE49-F238E27FC236}">
                <a16:creationId xmlns:a16="http://schemas.microsoft.com/office/drawing/2014/main" id="{6CA6BF7A-0325-1544-A6DF-4AA086462B3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71750" y="154305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altLang="en-US" sz="750" b="1"/>
              <a:t>1.7 Manage Imprest </a:t>
            </a:r>
          </a:p>
          <a:p>
            <a:pPr eaLnBrk="0" hangingPunct="0"/>
            <a:r>
              <a:rPr lang="en-GB" altLang="en-US" sz="750" b="1"/>
              <a:t>Reimbursements</a:t>
            </a:r>
            <a:endParaRPr lang="en-US" altLang="en-US" sz="750" b="1"/>
          </a:p>
        </p:txBody>
      </p:sp>
      <p:sp>
        <p:nvSpPr>
          <p:cNvPr id="733198" name="Rectangle 14">
            <a:extLst>
              <a:ext uri="{FF2B5EF4-FFF2-40B4-BE49-F238E27FC236}">
                <a16:creationId xmlns:a16="http://schemas.microsoft.com/office/drawing/2014/main" id="{0A6CBE39-4A52-434A-AB1E-5D5399D8989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86050" y="314325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750" b="1"/>
              <a:t>1.10 Contracts Process</a:t>
            </a:r>
          </a:p>
        </p:txBody>
      </p:sp>
      <p:sp>
        <p:nvSpPr>
          <p:cNvPr id="733199" name="Rectangle 15">
            <a:extLst>
              <a:ext uri="{FF2B5EF4-FFF2-40B4-BE49-F238E27FC236}">
                <a16:creationId xmlns:a16="http://schemas.microsoft.com/office/drawing/2014/main" id="{74242376-91B0-5E45-98C6-9125BEFB9D0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29250" y="154305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750" b="1"/>
              <a:t>1.9 Request for </a:t>
            </a:r>
          </a:p>
          <a:p>
            <a:pPr eaLnBrk="0" hangingPunct="0"/>
            <a:r>
              <a:rPr lang="en-US" altLang="en-US" sz="750" b="1"/>
              <a:t>Quote</a:t>
            </a:r>
          </a:p>
        </p:txBody>
      </p:sp>
      <p:sp>
        <p:nvSpPr>
          <p:cNvPr id="733200" name="Text Box 16">
            <a:extLst>
              <a:ext uri="{FF2B5EF4-FFF2-40B4-BE49-F238E27FC236}">
                <a16:creationId xmlns:a16="http://schemas.microsoft.com/office/drawing/2014/main" id="{FF7B3944-F26D-3E41-9F0C-7EEA7426C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291" y="2057400"/>
            <a:ext cx="1203722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1.9.1 Build a request for quote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1.9.2 Send Request for Quote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1.9.3 Evaluate Quotes</a:t>
            </a: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3201" name="Text Box 17">
            <a:extLst>
              <a:ext uri="{FF2B5EF4-FFF2-40B4-BE49-F238E27FC236}">
                <a16:creationId xmlns:a16="http://schemas.microsoft.com/office/drawing/2014/main" id="{FADCEA9D-AFF5-3446-93B2-6E9473208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3657601"/>
            <a:ext cx="12573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1.10.1 Decide procurement process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1.10.2 Develop Specification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1.10.3 Advertise Requirement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1.10.4 Process Bids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1.10.5Approve Vendor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1.10.6 Negotiate Contract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1.10.7 Award Contract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1.10.8 Monitor / Manage Contract</a:t>
            </a:r>
          </a:p>
          <a:p>
            <a:pPr eaLnBrk="0" hangingPunct="0">
              <a:buFont typeface="Symbol" pitchFamily="2" charset="2"/>
              <a:buNone/>
            </a:pPr>
            <a:endParaRPr lang="en-US" altLang="en-US" sz="750" b="1">
              <a:latin typeface="Arial Narrow" panose="020B0604020202020204" pitchFamily="34" charset="0"/>
            </a:endParaRPr>
          </a:p>
        </p:txBody>
      </p:sp>
      <p:sp>
        <p:nvSpPr>
          <p:cNvPr id="733202" name="Rectangle 18">
            <a:extLst>
              <a:ext uri="{FF2B5EF4-FFF2-40B4-BE49-F238E27FC236}">
                <a16:creationId xmlns:a16="http://schemas.microsoft.com/office/drawing/2014/main" id="{E80CA0A9-89C4-DA46-BEBC-4D5D94D16E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14950" y="3143251"/>
            <a:ext cx="1090613" cy="45124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750" b="1"/>
              <a:t>1.11 Maintain </a:t>
            </a:r>
          </a:p>
          <a:p>
            <a:pPr algn="ctr" eaLnBrk="0" hangingPunct="0"/>
            <a:r>
              <a:rPr lang="en-US" altLang="en-US" sz="750" b="1"/>
              <a:t>catalogues</a:t>
            </a:r>
          </a:p>
        </p:txBody>
      </p:sp>
      <p:sp>
        <p:nvSpPr>
          <p:cNvPr id="733203" name="Text Box 19">
            <a:extLst>
              <a:ext uri="{FF2B5EF4-FFF2-40B4-BE49-F238E27FC236}">
                <a16:creationId xmlns:a16="http://schemas.microsoft.com/office/drawing/2014/main" id="{55622B10-BA20-2F43-82A1-08AD16EA3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57600"/>
            <a:ext cx="1257300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5738" indent="-185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1.11.1 Identify Suppliers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1.11.2 Prepare supplier adoption packs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1.11.3 Take suppliers through adoption process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1.11.4 Load catalogue data </a:t>
            </a:r>
          </a:p>
          <a:p>
            <a:pPr eaLnBrk="0" hangingPunct="0">
              <a:buFont typeface="Symbol" pitchFamily="2" charset="2"/>
              <a:buNone/>
            </a:pPr>
            <a:r>
              <a:rPr lang="en-GB" altLang="en-US" sz="750" b="1">
                <a:latin typeface="Arial Narrow" panose="020B0604020202020204" pitchFamily="34" charset="0"/>
              </a:rPr>
              <a:t>1.11.5 Maintain catalogue data </a:t>
            </a:r>
            <a:endParaRPr lang="en-US" altLang="en-US" sz="750" b="1">
              <a:latin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92E7-D09D-A045-A31B-0AAB365C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 how people spend their time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ABF7F1-710C-5C44-A3CE-A785FDDB22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B509D-C5ED-D548-9790-0F12D45AD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884324-CED8-E445-B811-37157221A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54" y="943248"/>
            <a:ext cx="7732091" cy="371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3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FE02-AA40-304F-BC1B-2A817A373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 in more detail - Draw a process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B4873-8EF4-A34F-A74B-FB00B842F1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482B5-5D73-6A4C-ABC5-D11CBF0D1D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07FA45A-5D8E-F44E-96E3-5C881CB7AC97}"/>
              </a:ext>
            </a:extLst>
          </p:cNvPr>
          <p:cNvGrpSpPr/>
          <p:nvPr/>
        </p:nvGrpSpPr>
        <p:grpSpPr>
          <a:xfrm>
            <a:off x="1167848" y="927607"/>
            <a:ext cx="6808304" cy="3722947"/>
            <a:chOff x="-85725" y="57150"/>
            <a:chExt cx="9112250" cy="6140450"/>
          </a:xfrm>
        </p:grpSpPr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F0139E7B-28BE-D249-9B39-797EBDEDC044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45648" y="5791575"/>
              <a:ext cx="436977" cy="406025"/>
            </a:xfrm>
            <a:prstGeom prst="rect">
              <a:avLst/>
            </a:prstGeom>
            <a:ln/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9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DC6D2944-4D2C-644B-A8F4-47EA05AB8AD7}" type="slidenum">
                <a:rPr lang="en-GB" altLang="en-US" sz="400" smtClean="0"/>
                <a:pPr/>
                <a:t>9</a:t>
              </a:fld>
              <a:endParaRPr lang="en-GB" altLang="en-US" sz="400"/>
            </a:p>
          </p:txBody>
        </p:sp>
        <p:grpSp>
          <p:nvGrpSpPr>
            <p:cNvPr id="15" name="Group 19">
              <a:extLst>
                <a:ext uri="{FF2B5EF4-FFF2-40B4-BE49-F238E27FC236}">
                  <a16:creationId xmlns:a16="http://schemas.microsoft.com/office/drawing/2014/main" id="{CAE6C477-4B36-C942-ABE5-1A5F1C9B34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5725" y="57150"/>
              <a:ext cx="9112250" cy="5524500"/>
              <a:chOff x="152" y="360"/>
              <a:chExt cx="5480" cy="3456"/>
            </a:xfrm>
          </p:grpSpPr>
          <p:sp>
            <p:nvSpPr>
              <p:cNvPr id="16" name="Rectangle 10">
                <a:extLst>
                  <a:ext uri="{FF2B5EF4-FFF2-40B4-BE49-F238E27FC236}">
                    <a16:creationId xmlns:a16="http://schemas.microsoft.com/office/drawing/2014/main" id="{DCA74185-8FAE-9340-B6B7-C81FDB132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" y="538"/>
                <a:ext cx="5460" cy="63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050"/>
              </a:p>
            </p:txBody>
          </p:sp>
          <p:grpSp>
            <p:nvGrpSpPr>
              <p:cNvPr id="17" name="Group 17">
                <a:extLst>
                  <a:ext uri="{FF2B5EF4-FFF2-40B4-BE49-F238E27FC236}">
                    <a16:creationId xmlns:a16="http://schemas.microsoft.com/office/drawing/2014/main" id="{C5B98AD2-E0A9-7D4F-851C-D21C29C080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" y="360"/>
                <a:ext cx="5464" cy="3456"/>
                <a:chOff x="168" y="360"/>
                <a:chExt cx="5464" cy="3456"/>
              </a:xfrm>
            </p:grpSpPr>
            <p:sp>
              <p:nvSpPr>
                <p:cNvPr id="19" name="Rectangle 5">
                  <a:extLst>
                    <a:ext uri="{FF2B5EF4-FFF2-40B4-BE49-F238E27FC236}">
                      <a16:creationId xmlns:a16="http://schemas.microsoft.com/office/drawing/2014/main" id="{54BEBC25-13FC-334A-ABD8-E860AC76DC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" y="360"/>
                  <a:ext cx="5460" cy="34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0" name="Rectangle 6">
                  <a:extLst>
                    <a:ext uri="{FF2B5EF4-FFF2-40B4-BE49-F238E27FC236}">
                      <a16:creationId xmlns:a16="http://schemas.microsoft.com/office/drawing/2014/main" id="{25651A0D-016E-6841-8A4E-A8ADDE48D4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" y="1164"/>
                  <a:ext cx="5460" cy="6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1" name="Rectangle 7">
                  <a:extLst>
                    <a:ext uri="{FF2B5EF4-FFF2-40B4-BE49-F238E27FC236}">
                      <a16:creationId xmlns:a16="http://schemas.microsoft.com/office/drawing/2014/main" id="{0537346F-C588-4644-B812-8F9D289070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" y="1798"/>
                  <a:ext cx="5460" cy="6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2" name="Rectangle 8">
                  <a:extLst>
                    <a:ext uri="{FF2B5EF4-FFF2-40B4-BE49-F238E27FC236}">
                      <a16:creationId xmlns:a16="http://schemas.microsoft.com/office/drawing/2014/main" id="{E63FDDB4-59C5-F649-BE65-C0E0FC7E8E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" y="2428"/>
                  <a:ext cx="5460" cy="6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3" name="Rectangle 9">
                  <a:extLst>
                    <a:ext uri="{FF2B5EF4-FFF2-40B4-BE49-F238E27FC236}">
                      <a16:creationId xmlns:a16="http://schemas.microsoft.com/office/drawing/2014/main" id="{8BFDA3A4-AC4C-634D-84A6-2FBFD42B66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3058"/>
                  <a:ext cx="5460" cy="6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050"/>
                </a:p>
              </p:txBody>
            </p:sp>
            <p:sp>
              <p:nvSpPr>
                <p:cNvPr id="24" name="Rectangle 12">
                  <a:extLst>
                    <a:ext uri="{FF2B5EF4-FFF2-40B4-BE49-F238E27FC236}">
                      <a16:creationId xmlns:a16="http://schemas.microsoft.com/office/drawing/2014/main" id="{9F52C7D0-B96B-D246-8D25-227251C237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534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MFM</a:t>
                  </a:r>
                </a:p>
              </p:txBody>
            </p:sp>
            <p:sp>
              <p:nvSpPr>
                <p:cNvPr id="25" name="Rectangle 13">
                  <a:extLst>
                    <a:ext uri="{FF2B5EF4-FFF2-40B4-BE49-F238E27FC236}">
                      <a16:creationId xmlns:a16="http://schemas.microsoft.com/office/drawing/2014/main" id="{31CB87A3-1002-1148-915C-80C998CCE8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1164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F.Mgr&amp;SLT Member</a:t>
                  </a:r>
                </a:p>
              </p:txBody>
            </p:sp>
            <p:sp>
              <p:nvSpPr>
                <p:cNvPr id="26" name="Rectangle 14">
                  <a:extLst>
                    <a:ext uri="{FF2B5EF4-FFF2-40B4-BE49-F238E27FC236}">
                      <a16:creationId xmlns:a16="http://schemas.microsoft.com/office/drawing/2014/main" id="{BE9A8537-6F43-2B43-96FB-4868E3E99C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1798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Fin Team</a:t>
                  </a:r>
                </a:p>
              </p:txBody>
            </p:sp>
            <p:sp>
              <p:nvSpPr>
                <p:cNvPr id="27" name="Rectangle 15">
                  <a:extLst>
                    <a:ext uri="{FF2B5EF4-FFF2-40B4-BE49-F238E27FC236}">
                      <a16:creationId xmlns:a16="http://schemas.microsoft.com/office/drawing/2014/main" id="{2F674BA8-EAB5-5041-8601-D63867E26C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2428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Acc Panel</a:t>
                  </a:r>
                </a:p>
              </p:txBody>
            </p:sp>
            <p:sp>
              <p:nvSpPr>
                <p:cNvPr id="28" name="Rectangle 16">
                  <a:extLst>
                    <a:ext uri="{FF2B5EF4-FFF2-40B4-BE49-F238E27FC236}">
                      <a16:creationId xmlns:a16="http://schemas.microsoft.com/office/drawing/2014/main" id="{CEBEDEBF-00C9-D14A-AA2D-04E3522D53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3058"/>
                  <a:ext cx="192" cy="63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anchor="ctr"/>
                <a:lstStyle/>
                <a:p>
                  <a:pPr algn="ctr"/>
                  <a:r>
                    <a:rPr lang="en-GB" altLang="en-US" sz="800" b="1"/>
                    <a:t>Budget Holder</a:t>
                  </a:r>
                </a:p>
              </p:txBody>
            </p:sp>
          </p:grpSp>
          <p:sp>
            <p:nvSpPr>
              <p:cNvPr id="18" name="Text Box 18">
                <a:extLst>
                  <a:ext uri="{FF2B5EF4-FFF2-40B4-BE49-F238E27FC236}">
                    <a16:creationId xmlns:a16="http://schemas.microsoft.com/office/drawing/2014/main" id="{FE2EF81B-7B23-4D44-9D34-A3A14C1210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" y="361"/>
                <a:ext cx="1621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900"/>
                  <a:t>Process Name: Variable budget release</a:t>
                </a:r>
              </a:p>
            </p:txBody>
          </p:sp>
        </p:grpSp>
        <p:sp>
          <p:nvSpPr>
            <p:cNvPr id="29" name="Rectangle 50">
              <a:extLst>
                <a:ext uri="{FF2B5EF4-FFF2-40B4-BE49-F238E27FC236}">
                  <a16:creationId xmlns:a16="http://schemas.microsoft.com/office/drawing/2014/main" id="{C5A74982-31E6-A74D-A80C-FAF8DF7BF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925" y="2732353"/>
              <a:ext cx="1137425" cy="4220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Release funds to cover requirements in immediate 3 months</a:t>
              </a:r>
            </a:p>
          </p:txBody>
        </p:sp>
        <p:cxnSp>
          <p:nvCxnSpPr>
            <p:cNvPr id="30" name="AutoShape 51">
              <a:extLst>
                <a:ext uri="{FF2B5EF4-FFF2-40B4-BE49-F238E27FC236}">
                  <a16:creationId xmlns:a16="http://schemas.microsoft.com/office/drawing/2014/main" id="{9B05BE19-8264-7D4B-803A-52F414349596}"/>
                </a:ext>
              </a:extLst>
            </p:cNvPr>
            <p:cNvCxnSpPr>
              <a:cxnSpLocks noChangeShapeType="1"/>
              <a:stCxn id="32" idx="0"/>
              <a:endCxn id="29" idx="1"/>
            </p:cNvCxnSpPr>
            <p:nvPr/>
          </p:nvCxnSpPr>
          <p:spPr bwMode="auto">
            <a:xfrm rot="5400000" flipH="1" flipV="1">
              <a:off x="1523040" y="2997877"/>
              <a:ext cx="575404" cy="46636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1" name="Group 85">
              <a:extLst>
                <a:ext uri="{FF2B5EF4-FFF2-40B4-BE49-F238E27FC236}">
                  <a16:creationId xmlns:a16="http://schemas.microsoft.com/office/drawing/2014/main" id="{21033B9B-AED1-E74A-B687-E36963321F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058" y="3373296"/>
              <a:ext cx="1126178" cy="941530"/>
              <a:chOff x="678" y="2453"/>
              <a:chExt cx="701" cy="589"/>
            </a:xfrm>
          </p:grpSpPr>
          <p:sp>
            <p:nvSpPr>
              <p:cNvPr id="32" name="AutoShape 49">
                <a:extLst>
                  <a:ext uri="{FF2B5EF4-FFF2-40B4-BE49-F238E27FC236}">
                    <a16:creationId xmlns:a16="http://schemas.microsoft.com/office/drawing/2014/main" id="{3C434F3C-6578-C246-8C2F-915E2880E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" y="2544"/>
                <a:ext cx="582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Forecast outturn changed?</a:t>
                </a:r>
              </a:p>
            </p:txBody>
          </p:sp>
          <p:sp>
            <p:nvSpPr>
              <p:cNvPr id="33" name="Text Box 52">
                <a:extLst>
                  <a:ext uri="{FF2B5EF4-FFF2-40B4-BE49-F238E27FC236}">
                    <a16:creationId xmlns:a16="http://schemas.microsoft.com/office/drawing/2014/main" id="{AA8037F8-A887-0D4E-A6D4-211625F420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6" y="2671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  <p:sp>
            <p:nvSpPr>
              <p:cNvPr id="34" name="Text Box 53">
                <a:extLst>
                  <a:ext uri="{FF2B5EF4-FFF2-40B4-BE49-F238E27FC236}">
                    <a16:creationId xmlns:a16="http://schemas.microsoft.com/office/drawing/2014/main" id="{DAD0B3EF-5833-BF49-8A95-27A0EDD2AC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2" y="2453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</p:grpSp>
        <p:cxnSp>
          <p:nvCxnSpPr>
            <p:cNvPr id="35" name="AutoShape 55">
              <a:extLst>
                <a:ext uri="{FF2B5EF4-FFF2-40B4-BE49-F238E27FC236}">
                  <a16:creationId xmlns:a16="http://schemas.microsoft.com/office/drawing/2014/main" id="{0BEB06E3-7DAE-AA45-904A-1AC2728136B6}"/>
                </a:ext>
              </a:extLst>
            </p:cNvPr>
            <p:cNvCxnSpPr>
              <a:cxnSpLocks noChangeShapeType="1"/>
              <a:stCxn id="32" idx="3"/>
              <a:endCxn id="38" idx="1"/>
            </p:cNvCxnSpPr>
            <p:nvPr/>
          </p:nvCxnSpPr>
          <p:spPr bwMode="auto">
            <a:xfrm flipV="1">
              <a:off x="2045059" y="3912032"/>
              <a:ext cx="119459" cy="476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56">
              <a:extLst>
                <a:ext uri="{FF2B5EF4-FFF2-40B4-BE49-F238E27FC236}">
                  <a16:creationId xmlns:a16="http://schemas.microsoft.com/office/drawing/2014/main" id="{8132313D-2818-DF43-A438-8AADBD546536}"/>
                </a:ext>
              </a:extLst>
            </p:cNvPr>
            <p:cNvCxnSpPr>
              <a:cxnSpLocks noChangeShapeType="1"/>
              <a:stCxn id="38" idx="0"/>
              <a:endCxn id="29" idx="2"/>
            </p:cNvCxnSpPr>
            <p:nvPr/>
          </p:nvCxnSpPr>
          <p:spPr bwMode="auto">
            <a:xfrm rot="16200000" flipV="1">
              <a:off x="2435282" y="3331719"/>
              <a:ext cx="359636" cy="492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7" name="Group 86">
              <a:extLst>
                <a:ext uri="{FF2B5EF4-FFF2-40B4-BE49-F238E27FC236}">
                  <a16:creationId xmlns:a16="http://schemas.microsoft.com/office/drawing/2014/main" id="{48CAB19B-F3AF-FE40-9664-2C6F59310D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4520" y="3378124"/>
              <a:ext cx="1127787" cy="931940"/>
              <a:chOff x="1396" y="2457"/>
              <a:chExt cx="702" cy="583"/>
            </a:xfrm>
          </p:grpSpPr>
          <p:sp>
            <p:nvSpPr>
              <p:cNvPr id="38" name="AutoShape 54">
                <a:extLst>
                  <a:ext uri="{FF2B5EF4-FFF2-40B4-BE49-F238E27FC236}">
                    <a16:creationId xmlns:a16="http://schemas.microsoft.com/office/drawing/2014/main" id="{8FCF7644-0B9C-DB40-B6DC-204708A9E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6" y="2542"/>
                <a:ext cx="564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contain in local budget?</a:t>
                </a:r>
              </a:p>
            </p:txBody>
          </p:sp>
          <p:sp>
            <p:nvSpPr>
              <p:cNvPr id="39" name="Text Box 59">
                <a:extLst>
                  <a:ext uri="{FF2B5EF4-FFF2-40B4-BE49-F238E27FC236}">
                    <a16:creationId xmlns:a16="http://schemas.microsoft.com/office/drawing/2014/main" id="{612951D6-A8D2-C948-A914-B173F5A7C3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693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  <p:sp>
            <p:nvSpPr>
              <p:cNvPr id="40" name="Text Box 60">
                <a:extLst>
                  <a:ext uri="{FF2B5EF4-FFF2-40B4-BE49-F238E27FC236}">
                    <a16:creationId xmlns:a16="http://schemas.microsoft.com/office/drawing/2014/main" id="{5569FB78-3A1A-FA48-9BF3-06222D1FFE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8" y="2457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</p:grpSp>
        <p:cxnSp>
          <p:nvCxnSpPr>
            <p:cNvPr id="41" name="AutoShape 62">
              <a:extLst>
                <a:ext uri="{FF2B5EF4-FFF2-40B4-BE49-F238E27FC236}">
                  <a16:creationId xmlns:a16="http://schemas.microsoft.com/office/drawing/2014/main" id="{B2B8AF12-5C75-B540-B65F-DEEB10787418}"/>
                </a:ext>
              </a:extLst>
            </p:cNvPr>
            <p:cNvCxnSpPr>
              <a:cxnSpLocks noChangeShapeType="1"/>
              <a:stCxn id="38" idx="3"/>
              <a:endCxn id="45" idx="1"/>
            </p:cNvCxnSpPr>
            <p:nvPr/>
          </p:nvCxnSpPr>
          <p:spPr bwMode="auto">
            <a:xfrm flipV="1">
              <a:off x="3070603" y="1842746"/>
              <a:ext cx="259917" cy="206928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9A1C3A27-49E7-674D-937D-25DBB2EF9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4250" y="2665678"/>
              <a:ext cx="1137425" cy="4220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Reallocate budgets &amp; release / recall funds as appropriate</a:t>
              </a:r>
            </a:p>
          </p:txBody>
        </p:sp>
        <p:cxnSp>
          <p:nvCxnSpPr>
            <p:cNvPr id="43" name="AutoShape 65">
              <a:extLst>
                <a:ext uri="{FF2B5EF4-FFF2-40B4-BE49-F238E27FC236}">
                  <a16:creationId xmlns:a16="http://schemas.microsoft.com/office/drawing/2014/main" id="{38BE7A6D-E1DD-9B41-BDC7-C2F00177F4EE}"/>
                </a:ext>
              </a:extLst>
            </p:cNvPr>
            <p:cNvCxnSpPr>
              <a:cxnSpLocks noChangeShapeType="1"/>
              <a:stCxn id="45" idx="2"/>
              <a:endCxn id="42" idx="1"/>
            </p:cNvCxnSpPr>
            <p:nvPr/>
          </p:nvCxnSpPr>
          <p:spPr bwMode="auto">
            <a:xfrm rot="16200000" flipH="1">
              <a:off x="4579150" y="1541582"/>
              <a:ext cx="635905" cy="203429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4" name="Group 102">
              <a:extLst>
                <a:ext uri="{FF2B5EF4-FFF2-40B4-BE49-F238E27FC236}">
                  <a16:creationId xmlns:a16="http://schemas.microsoft.com/office/drawing/2014/main" id="{A3D6A7E1-C431-FB4F-B30E-AE761633B6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0522" y="1444718"/>
              <a:ext cx="1330210" cy="911161"/>
              <a:chOff x="2150" y="1232"/>
              <a:chExt cx="828" cy="570"/>
            </a:xfrm>
          </p:grpSpPr>
          <p:sp>
            <p:nvSpPr>
              <p:cNvPr id="45" name="AutoShape 58">
                <a:extLst>
                  <a:ext uri="{FF2B5EF4-FFF2-40B4-BE49-F238E27FC236}">
                    <a16:creationId xmlns:a16="http://schemas.microsoft.com/office/drawing/2014/main" id="{205DD29B-1F33-3E42-9E8E-E632B98D1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0" y="1232"/>
                <a:ext cx="684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contain in SLT member’s budget?</a:t>
                </a:r>
              </a:p>
            </p:txBody>
          </p:sp>
          <p:sp>
            <p:nvSpPr>
              <p:cNvPr id="46" name="Text Box 67">
                <a:extLst>
                  <a:ext uri="{FF2B5EF4-FFF2-40B4-BE49-F238E27FC236}">
                    <a16:creationId xmlns:a16="http://schemas.microsoft.com/office/drawing/2014/main" id="{D4F192B8-9F5D-6647-9D96-4E52AC50D2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8" y="1675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  <p:sp>
            <p:nvSpPr>
              <p:cNvPr id="47" name="Text Box 68">
                <a:extLst>
                  <a:ext uri="{FF2B5EF4-FFF2-40B4-BE49-F238E27FC236}">
                    <a16:creationId xmlns:a16="http://schemas.microsoft.com/office/drawing/2014/main" id="{6D0DA6F6-3848-7D4E-9A84-8B424859E4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0" y="1347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</p:grpSp>
        <p:sp>
          <p:nvSpPr>
            <p:cNvPr id="48" name="Rectangle 71">
              <a:extLst>
                <a:ext uri="{FF2B5EF4-FFF2-40B4-BE49-F238E27FC236}">
                  <a16:creationId xmlns:a16="http://schemas.microsoft.com/office/drawing/2014/main" id="{3A9DB8FA-00FC-0541-B857-D6ABDEF28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463" y="3629886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Review YTD spend &amp; plans </a:t>
              </a:r>
            </a:p>
          </p:txBody>
        </p:sp>
        <p:cxnSp>
          <p:nvCxnSpPr>
            <p:cNvPr id="49" name="AutoShape 73">
              <a:extLst>
                <a:ext uri="{FF2B5EF4-FFF2-40B4-BE49-F238E27FC236}">
                  <a16:creationId xmlns:a16="http://schemas.microsoft.com/office/drawing/2014/main" id="{B54E4D12-166C-2948-838D-6A69093BD916}"/>
                </a:ext>
              </a:extLst>
            </p:cNvPr>
            <p:cNvCxnSpPr>
              <a:cxnSpLocks noChangeShapeType="1"/>
              <a:stCxn id="56" idx="3"/>
              <a:endCxn id="60" idx="1"/>
            </p:cNvCxnSpPr>
            <p:nvPr/>
          </p:nvCxnSpPr>
          <p:spPr bwMode="auto">
            <a:xfrm flipV="1">
              <a:off x="7030514" y="868065"/>
              <a:ext cx="98182" cy="319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74">
              <a:extLst>
                <a:ext uri="{FF2B5EF4-FFF2-40B4-BE49-F238E27FC236}">
                  <a16:creationId xmlns:a16="http://schemas.microsoft.com/office/drawing/2014/main" id="{2878EFE9-603D-744B-A448-1B710DE06E46}"/>
                </a:ext>
              </a:extLst>
            </p:cNvPr>
            <p:cNvCxnSpPr>
              <a:cxnSpLocks noChangeShapeType="1"/>
              <a:stCxn id="56" idx="2"/>
              <a:endCxn id="42" idx="0"/>
            </p:cNvCxnSpPr>
            <p:nvPr/>
          </p:nvCxnSpPr>
          <p:spPr bwMode="auto">
            <a:xfrm>
              <a:off x="6481080" y="1269294"/>
              <a:ext cx="1883" cy="1396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Rectangle 75">
              <a:extLst>
                <a:ext uri="{FF2B5EF4-FFF2-40B4-BE49-F238E27FC236}">
                  <a16:creationId xmlns:a16="http://schemas.microsoft.com/office/drawing/2014/main" id="{036302E6-FF92-A945-A0AE-75850A03C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1225" y="2665678"/>
              <a:ext cx="1137425" cy="4220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Release contingency to allow budget holder to place PO</a:t>
              </a:r>
            </a:p>
          </p:txBody>
        </p:sp>
        <p:cxnSp>
          <p:nvCxnSpPr>
            <p:cNvPr id="52" name="AutoShape 76">
              <a:extLst>
                <a:ext uri="{FF2B5EF4-FFF2-40B4-BE49-F238E27FC236}">
                  <a16:creationId xmlns:a16="http://schemas.microsoft.com/office/drawing/2014/main" id="{67167BB6-1007-754A-B2E8-9E59E0F6C64D}"/>
                </a:ext>
              </a:extLst>
            </p:cNvPr>
            <p:cNvCxnSpPr>
              <a:cxnSpLocks noChangeShapeType="1"/>
              <a:stCxn id="60" idx="2"/>
              <a:endCxn id="51" idx="0"/>
            </p:cNvCxnSpPr>
            <p:nvPr/>
          </p:nvCxnSpPr>
          <p:spPr bwMode="auto">
            <a:xfrm>
              <a:off x="7678130" y="1266097"/>
              <a:ext cx="1808" cy="13995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Rectangle 77">
              <a:extLst>
                <a:ext uri="{FF2B5EF4-FFF2-40B4-BE49-F238E27FC236}">
                  <a16:creationId xmlns:a16="http://schemas.microsoft.com/office/drawing/2014/main" id="{2A805956-AB40-EC4E-8A2C-5240BED2B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13" y="2532923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Prepare analysis </a:t>
              </a:r>
            </a:p>
          </p:txBody>
        </p:sp>
        <p:sp>
          <p:nvSpPr>
            <p:cNvPr id="54" name="Rectangle 78">
              <a:extLst>
                <a:ext uri="{FF2B5EF4-FFF2-40B4-BE49-F238E27FC236}">
                  <a16:creationId xmlns:a16="http://schemas.microsoft.com/office/drawing/2014/main" id="{CB9B70AC-3940-6B4B-973F-F81BE8299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38" y="4510948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Update forecasts </a:t>
              </a:r>
            </a:p>
          </p:txBody>
        </p:sp>
        <p:grpSp>
          <p:nvGrpSpPr>
            <p:cNvPr id="55" name="Group 87">
              <a:extLst>
                <a:ext uri="{FF2B5EF4-FFF2-40B4-BE49-F238E27FC236}">
                  <a16:creationId xmlns:a16="http://schemas.microsoft.com/office/drawing/2014/main" id="{B956E5D3-C588-9F44-A007-B1015AB48C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31649" y="473229"/>
              <a:ext cx="1262736" cy="901570"/>
              <a:chOff x="3962" y="626"/>
              <a:chExt cx="786" cy="564"/>
            </a:xfrm>
          </p:grpSpPr>
          <p:sp>
            <p:nvSpPr>
              <p:cNvPr id="56" name="AutoShape 69">
                <a:extLst>
                  <a:ext uri="{FF2B5EF4-FFF2-40B4-BE49-F238E27FC236}">
                    <a16:creationId xmlns:a16="http://schemas.microsoft.com/office/drawing/2014/main" id="{0EF0522E-C3A6-3B47-AFBF-DDE93CFCE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2" y="626"/>
                <a:ext cx="684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Can this be contained in overall budget</a:t>
                </a:r>
              </a:p>
            </p:txBody>
          </p:sp>
          <p:sp>
            <p:nvSpPr>
              <p:cNvPr id="57" name="Text Box 81">
                <a:extLst>
                  <a:ext uri="{FF2B5EF4-FFF2-40B4-BE49-F238E27FC236}">
                    <a16:creationId xmlns:a16="http://schemas.microsoft.com/office/drawing/2014/main" id="{57BACAD2-1E7C-C14E-93EB-D169E660B0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4" y="1063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  <p:sp>
            <p:nvSpPr>
              <p:cNvPr id="58" name="Text Box 83">
                <a:extLst>
                  <a:ext uri="{FF2B5EF4-FFF2-40B4-BE49-F238E27FC236}">
                    <a16:creationId xmlns:a16="http://schemas.microsoft.com/office/drawing/2014/main" id="{5F2AD1CC-9606-2A48-BE20-28416B373E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0" y="729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</p:grpSp>
        <p:grpSp>
          <p:nvGrpSpPr>
            <p:cNvPr id="59" name="Group 88">
              <a:extLst>
                <a:ext uri="{FF2B5EF4-FFF2-40B4-BE49-F238E27FC236}">
                  <a16:creationId xmlns:a16="http://schemas.microsoft.com/office/drawing/2014/main" id="{77D9FCAF-628A-0A4D-A6A5-FFDDF8B362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28701" y="470032"/>
              <a:ext cx="1256309" cy="904767"/>
              <a:chOff x="4794" y="624"/>
              <a:chExt cx="782" cy="566"/>
            </a:xfrm>
          </p:grpSpPr>
          <p:sp>
            <p:nvSpPr>
              <p:cNvPr id="60" name="AutoShape 70">
                <a:extLst>
                  <a:ext uri="{FF2B5EF4-FFF2-40B4-BE49-F238E27FC236}">
                    <a16:creationId xmlns:a16="http://schemas.microsoft.com/office/drawing/2014/main" id="{E19EEC2D-2C73-E84F-A1C9-FF5F588E5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" y="624"/>
                <a:ext cx="684" cy="49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GB" altLang="en-US" sz="200"/>
                  <a:t>Allocate contingency?</a:t>
                </a:r>
              </a:p>
            </p:txBody>
          </p:sp>
          <p:sp>
            <p:nvSpPr>
              <p:cNvPr id="61" name="Text Box 82">
                <a:extLst>
                  <a:ext uri="{FF2B5EF4-FFF2-40B4-BE49-F238E27FC236}">
                    <a16:creationId xmlns:a16="http://schemas.microsoft.com/office/drawing/2014/main" id="{A150B7E4-76DF-804B-94A3-412183DCA9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2" y="1063"/>
                <a:ext cx="183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Yes</a:t>
                </a:r>
              </a:p>
            </p:txBody>
          </p:sp>
          <p:sp>
            <p:nvSpPr>
              <p:cNvPr id="62" name="Text Box 84">
                <a:extLst>
                  <a:ext uri="{FF2B5EF4-FFF2-40B4-BE49-F238E27FC236}">
                    <a16:creationId xmlns:a16="http://schemas.microsoft.com/office/drawing/2014/main" id="{A298DCDF-BFD8-0847-B523-43E5FD6A0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8" y="729"/>
                <a:ext cx="178" cy="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00"/>
                  <a:t>No</a:t>
                </a:r>
              </a:p>
            </p:txBody>
          </p:sp>
        </p:grpSp>
        <p:sp>
          <p:nvSpPr>
            <p:cNvPr id="63" name="Rectangle 89">
              <a:extLst>
                <a:ext uri="{FF2B5EF4-FFF2-40B4-BE49-F238E27FC236}">
                  <a16:creationId xmlns:a16="http://schemas.microsoft.com/office/drawing/2014/main" id="{578E3A50-4D40-004F-8AC6-E8F388457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8063" y="4539523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Place orders in line with budget </a:t>
              </a:r>
            </a:p>
          </p:txBody>
        </p:sp>
        <p:cxnSp>
          <p:nvCxnSpPr>
            <p:cNvPr id="64" name="AutoShape 90">
              <a:extLst>
                <a:ext uri="{FF2B5EF4-FFF2-40B4-BE49-F238E27FC236}">
                  <a16:creationId xmlns:a16="http://schemas.microsoft.com/office/drawing/2014/main" id="{5DF96B39-90FF-034E-80A4-A26DA1B77A26}"/>
                </a:ext>
              </a:extLst>
            </p:cNvPr>
            <p:cNvCxnSpPr>
              <a:cxnSpLocks noChangeShapeType="1"/>
              <a:stCxn id="29" idx="3"/>
              <a:endCxn id="63" idx="1"/>
            </p:cNvCxnSpPr>
            <p:nvPr/>
          </p:nvCxnSpPr>
          <p:spPr bwMode="auto">
            <a:xfrm>
              <a:off x="3181350" y="2943358"/>
              <a:ext cx="4786713" cy="187910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AutoShape 91">
              <a:extLst>
                <a:ext uri="{FF2B5EF4-FFF2-40B4-BE49-F238E27FC236}">
                  <a16:creationId xmlns:a16="http://schemas.microsoft.com/office/drawing/2014/main" id="{97448918-B301-0C45-BE0B-8840AE407536}"/>
                </a:ext>
              </a:extLst>
            </p:cNvPr>
            <p:cNvCxnSpPr>
              <a:cxnSpLocks noChangeShapeType="1"/>
              <a:stCxn id="42" idx="2"/>
              <a:endCxn id="63" idx="1"/>
            </p:cNvCxnSpPr>
            <p:nvPr/>
          </p:nvCxnSpPr>
          <p:spPr bwMode="auto">
            <a:xfrm rot="16200000" flipH="1">
              <a:off x="6358126" y="3212525"/>
              <a:ext cx="1734774" cy="148510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AutoShape 92">
              <a:extLst>
                <a:ext uri="{FF2B5EF4-FFF2-40B4-BE49-F238E27FC236}">
                  <a16:creationId xmlns:a16="http://schemas.microsoft.com/office/drawing/2014/main" id="{DD83E4B5-0A4F-E446-8225-23C31196C26D}"/>
                </a:ext>
              </a:extLst>
            </p:cNvPr>
            <p:cNvCxnSpPr>
              <a:cxnSpLocks noChangeShapeType="1"/>
              <a:stCxn id="51" idx="2"/>
              <a:endCxn id="63" idx="0"/>
            </p:cNvCxnSpPr>
            <p:nvPr/>
          </p:nvCxnSpPr>
          <p:spPr bwMode="auto">
            <a:xfrm rot="16200000" flipH="1">
              <a:off x="7257130" y="3510495"/>
              <a:ext cx="1451835" cy="60621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93">
              <a:extLst>
                <a:ext uri="{FF2B5EF4-FFF2-40B4-BE49-F238E27FC236}">
                  <a16:creationId xmlns:a16="http://schemas.microsoft.com/office/drawing/2014/main" id="{9B44CC83-7944-CC4D-A5EE-5863D40D1381}"/>
                </a:ext>
              </a:extLst>
            </p:cNvPr>
            <p:cNvCxnSpPr>
              <a:cxnSpLocks noChangeShapeType="1"/>
              <a:stCxn id="53" idx="2"/>
              <a:endCxn id="48" idx="0"/>
            </p:cNvCxnSpPr>
            <p:nvPr/>
          </p:nvCxnSpPr>
          <p:spPr bwMode="auto">
            <a:xfrm rot="5400000">
              <a:off x="429190" y="3361168"/>
              <a:ext cx="531085" cy="635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94">
              <a:extLst>
                <a:ext uri="{FF2B5EF4-FFF2-40B4-BE49-F238E27FC236}">
                  <a16:creationId xmlns:a16="http://schemas.microsoft.com/office/drawing/2014/main" id="{2694B218-6DDC-104E-B8C4-384A3EBE8758}"/>
                </a:ext>
              </a:extLst>
            </p:cNvPr>
            <p:cNvCxnSpPr>
              <a:cxnSpLocks noChangeShapeType="1"/>
              <a:stCxn id="54" idx="0"/>
              <a:endCxn id="48" idx="2"/>
            </p:cNvCxnSpPr>
            <p:nvPr/>
          </p:nvCxnSpPr>
          <p:spPr bwMode="auto">
            <a:xfrm rot="16200000" flipV="1">
              <a:off x="535553" y="4351768"/>
              <a:ext cx="315184" cy="31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95">
              <a:extLst>
                <a:ext uri="{FF2B5EF4-FFF2-40B4-BE49-F238E27FC236}">
                  <a16:creationId xmlns:a16="http://schemas.microsoft.com/office/drawing/2014/main" id="{D878E919-479D-5849-881A-F627EE6C14C6}"/>
                </a:ext>
              </a:extLst>
            </p:cNvPr>
            <p:cNvCxnSpPr>
              <a:cxnSpLocks noChangeShapeType="1"/>
              <a:stCxn id="48" idx="3"/>
              <a:endCxn id="32" idx="1"/>
            </p:cNvCxnSpPr>
            <p:nvPr/>
          </p:nvCxnSpPr>
          <p:spPr bwMode="auto">
            <a:xfrm>
              <a:off x="1009650" y="3912825"/>
              <a:ext cx="100408" cy="39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100">
              <a:extLst>
                <a:ext uri="{FF2B5EF4-FFF2-40B4-BE49-F238E27FC236}">
                  <a16:creationId xmlns:a16="http://schemas.microsoft.com/office/drawing/2014/main" id="{7760E2D0-3D00-D541-BC7B-CDA9369951F9}"/>
                </a:ext>
              </a:extLst>
            </p:cNvPr>
            <p:cNvCxnSpPr>
              <a:cxnSpLocks noChangeShapeType="1"/>
              <a:stCxn id="75" idx="1"/>
              <a:endCxn id="45" idx="3"/>
            </p:cNvCxnSpPr>
            <p:nvPr/>
          </p:nvCxnSpPr>
          <p:spPr bwMode="auto">
            <a:xfrm flipH="1" flipV="1">
              <a:off x="4429388" y="1842746"/>
              <a:ext cx="211687" cy="20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Text Box 98">
              <a:extLst>
                <a:ext uri="{FF2B5EF4-FFF2-40B4-BE49-F238E27FC236}">
                  <a16:creationId xmlns:a16="http://schemas.microsoft.com/office/drawing/2014/main" id="{3F196045-56BB-BA48-8F23-3F0EDDC0C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7967" y="2140159"/>
              <a:ext cx="186358" cy="20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altLang="en-US" sz="200"/>
            </a:p>
          </p:txBody>
        </p:sp>
        <p:sp>
          <p:nvSpPr>
            <p:cNvPr id="72" name="Rectangle 105">
              <a:extLst>
                <a:ext uri="{FF2B5EF4-FFF2-40B4-BE49-F238E27FC236}">
                  <a16:creationId xmlns:a16="http://schemas.microsoft.com/office/drawing/2014/main" id="{D5A4D973-8A73-8A40-A946-82F7A81AB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538" y="586648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Don’t spend </a:t>
              </a:r>
            </a:p>
          </p:txBody>
        </p:sp>
        <p:sp>
          <p:nvSpPr>
            <p:cNvPr id="73" name="Rectangle 108">
              <a:extLst>
                <a:ext uri="{FF2B5EF4-FFF2-40B4-BE49-F238E27FC236}">
                  <a16:creationId xmlns:a16="http://schemas.microsoft.com/office/drawing/2014/main" id="{BDA812CB-C044-F44B-8DF0-F53184C69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5413" y="583473"/>
              <a:ext cx="636187" cy="5658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Escalate overspend </a:t>
              </a:r>
            </a:p>
          </p:txBody>
        </p:sp>
        <p:cxnSp>
          <p:nvCxnSpPr>
            <p:cNvPr id="74" name="AutoShape 109">
              <a:extLst>
                <a:ext uri="{FF2B5EF4-FFF2-40B4-BE49-F238E27FC236}">
                  <a16:creationId xmlns:a16="http://schemas.microsoft.com/office/drawing/2014/main" id="{BCC1DE35-8AB2-9340-B72B-BCCEB1383946}"/>
                </a:ext>
              </a:extLst>
            </p:cNvPr>
            <p:cNvCxnSpPr>
              <a:cxnSpLocks noChangeShapeType="1"/>
              <a:stCxn id="60" idx="3"/>
              <a:endCxn id="73" idx="1"/>
            </p:cNvCxnSpPr>
            <p:nvPr/>
          </p:nvCxnSpPr>
          <p:spPr bwMode="auto">
            <a:xfrm flipV="1">
              <a:off x="8227564" y="866412"/>
              <a:ext cx="127849" cy="165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 110">
              <a:extLst>
                <a:ext uri="{FF2B5EF4-FFF2-40B4-BE49-F238E27FC236}">
                  <a16:creationId xmlns:a16="http://schemas.microsoft.com/office/drawing/2014/main" id="{C3BCBC6B-365C-AA45-A9E9-F71A44355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075" y="1633803"/>
              <a:ext cx="1137425" cy="4220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Agree business case for additional funding</a:t>
              </a:r>
            </a:p>
          </p:txBody>
        </p:sp>
        <p:sp>
          <p:nvSpPr>
            <p:cNvPr id="76" name="AutoShape 112">
              <a:extLst>
                <a:ext uri="{FF2B5EF4-FFF2-40B4-BE49-F238E27FC236}">
                  <a16:creationId xmlns:a16="http://schemas.microsoft.com/office/drawing/2014/main" id="{F082C541-4DF0-1544-BE3A-7559A053A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232" y="470760"/>
              <a:ext cx="1098868" cy="79606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200"/>
                <a:t>Approve the business case</a:t>
              </a:r>
            </a:p>
          </p:txBody>
        </p:sp>
        <p:sp>
          <p:nvSpPr>
            <p:cNvPr id="77" name="Text Box 113">
              <a:extLst>
                <a:ext uri="{FF2B5EF4-FFF2-40B4-BE49-F238E27FC236}">
                  <a16:creationId xmlns:a16="http://schemas.microsoft.com/office/drawing/2014/main" id="{73B0FC1B-34DC-D848-941B-0699A916A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4617" y="654260"/>
              <a:ext cx="300422" cy="20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altLang="en-US" sz="200"/>
                <a:t>No</a:t>
              </a:r>
            </a:p>
          </p:txBody>
        </p:sp>
        <p:sp>
          <p:nvSpPr>
            <p:cNvPr id="78" name="Text Box 114">
              <a:extLst>
                <a:ext uri="{FF2B5EF4-FFF2-40B4-BE49-F238E27FC236}">
                  <a16:creationId xmlns:a16="http://schemas.microsoft.com/office/drawing/2014/main" id="{49F17D2F-E502-D046-B9ED-53CEB1FA3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1265" y="666960"/>
              <a:ext cx="340585" cy="203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altLang="en-US" sz="200"/>
                <a:t>Yes</a:t>
              </a:r>
            </a:p>
          </p:txBody>
        </p:sp>
        <p:cxnSp>
          <p:nvCxnSpPr>
            <p:cNvPr id="79" name="AutoShape 115">
              <a:extLst>
                <a:ext uri="{FF2B5EF4-FFF2-40B4-BE49-F238E27FC236}">
                  <a16:creationId xmlns:a16="http://schemas.microsoft.com/office/drawing/2014/main" id="{D551F905-CC0A-4D46-9B05-766669DEBE20}"/>
                </a:ext>
              </a:extLst>
            </p:cNvPr>
            <p:cNvCxnSpPr>
              <a:cxnSpLocks noChangeShapeType="1"/>
              <a:stCxn id="75" idx="0"/>
              <a:endCxn id="76" idx="2"/>
            </p:cNvCxnSpPr>
            <p:nvPr/>
          </p:nvCxnSpPr>
          <p:spPr bwMode="auto">
            <a:xfrm rot="16200000" flipV="1">
              <a:off x="5023238" y="1447253"/>
              <a:ext cx="366978" cy="612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116">
              <a:extLst>
                <a:ext uri="{FF2B5EF4-FFF2-40B4-BE49-F238E27FC236}">
                  <a16:creationId xmlns:a16="http://schemas.microsoft.com/office/drawing/2014/main" id="{22127384-99CB-0D4C-B081-6EBC97B6BAEE}"/>
                </a:ext>
              </a:extLst>
            </p:cNvPr>
            <p:cNvCxnSpPr>
              <a:cxnSpLocks noChangeShapeType="1"/>
              <a:stCxn id="76" idx="3"/>
              <a:endCxn id="56" idx="1"/>
            </p:cNvCxnSpPr>
            <p:nvPr/>
          </p:nvCxnSpPr>
          <p:spPr bwMode="auto">
            <a:xfrm>
              <a:off x="5753100" y="868793"/>
              <a:ext cx="178545" cy="246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117">
              <a:extLst>
                <a:ext uri="{FF2B5EF4-FFF2-40B4-BE49-F238E27FC236}">
                  <a16:creationId xmlns:a16="http://schemas.microsoft.com/office/drawing/2014/main" id="{4E949E78-D0B1-724F-901A-E7264241E592}"/>
                </a:ext>
              </a:extLst>
            </p:cNvPr>
            <p:cNvCxnSpPr>
              <a:cxnSpLocks noChangeShapeType="1"/>
              <a:stCxn id="76" idx="1"/>
              <a:endCxn id="72" idx="3"/>
            </p:cNvCxnSpPr>
            <p:nvPr/>
          </p:nvCxnSpPr>
          <p:spPr bwMode="auto">
            <a:xfrm flipH="1">
              <a:off x="4403725" y="868793"/>
              <a:ext cx="250507" cy="7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284784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ransform your business in 100 days v2" id="{AA674BCA-A9AB-0047-B5C1-75C79B5DA662}" vid="{E9CA0895-C242-634C-8E75-2C188DC282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transform your business in 100 days v2</Template>
  <TotalTime>75578</TotalTime>
  <Words>966</Words>
  <Application>Microsoft Macintosh PowerPoint</Application>
  <PresentationFormat>On-screen Show (16:9)</PresentationFormat>
  <Paragraphs>270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Gill Sans</vt:lpstr>
      <vt:lpstr>Symbol</vt:lpstr>
      <vt:lpstr>Times New Roman</vt:lpstr>
      <vt:lpstr>Wingdings</vt:lpstr>
      <vt:lpstr>Office Theme</vt:lpstr>
      <vt:lpstr>think-cell Slide</vt:lpstr>
      <vt:lpstr>Chart</vt:lpstr>
      <vt:lpstr>Future of finance functions</vt:lpstr>
      <vt:lpstr>Why Transform?</vt:lpstr>
      <vt:lpstr>3 Simple steps to improving your finance processes</vt:lpstr>
      <vt:lpstr>How do I start to simplify the process?</vt:lpstr>
      <vt:lpstr>Finance and Procurement Process</vt:lpstr>
      <vt:lpstr>Purchase to Pay</vt:lpstr>
      <vt:lpstr>Purchase to Pay - continued</vt:lpstr>
      <vt:lpstr>Understand how people spend their time</vt:lpstr>
      <vt:lpstr>Understand in more detail - Draw a process map</vt:lpstr>
      <vt:lpstr>Understand the bottlenecks</vt:lpstr>
      <vt:lpstr>What are the 7 wastes?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 Your Business in 100 Days</dc:title>
  <dc:creator>Kevin Appleby</dc:creator>
  <cp:lastModifiedBy>Kevin Appleby</cp:lastModifiedBy>
  <cp:revision>82</cp:revision>
  <dcterms:created xsi:type="dcterms:W3CDTF">2016-12-05T22:49:24Z</dcterms:created>
  <dcterms:modified xsi:type="dcterms:W3CDTF">2021-04-06T21:12:52Z</dcterms:modified>
</cp:coreProperties>
</file>