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33" r:id="rId1"/>
  </p:sldMasterIdLst>
  <p:notesMasterIdLst>
    <p:notesMasterId r:id="rId13"/>
  </p:notesMasterIdLst>
  <p:handoutMasterIdLst>
    <p:handoutMasterId r:id="rId14"/>
  </p:handoutMasterIdLst>
  <p:sldIdLst>
    <p:sldId id="912" r:id="rId2"/>
    <p:sldId id="923" r:id="rId3"/>
    <p:sldId id="922" r:id="rId4"/>
    <p:sldId id="913" r:id="rId5"/>
    <p:sldId id="513" r:id="rId6"/>
    <p:sldId id="579" r:id="rId7"/>
    <p:sldId id="580" r:id="rId8"/>
    <p:sldId id="926" r:id="rId9"/>
    <p:sldId id="924" r:id="rId10"/>
    <p:sldId id="925" r:id="rId11"/>
    <p:sldId id="905" r:id="rId1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611"/>
    <p:restoredTop sz="95055"/>
  </p:normalViewPr>
  <p:slideViewPr>
    <p:cSldViewPr snapToGrid="0" snapToObjects="1">
      <p:cViewPr varScale="1">
        <p:scale>
          <a:sx n="147" d="100"/>
          <a:sy n="147" d="100"/>
        </p:scale>
        <p:origin x="872" y="19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52ECD9-4C7C-E94E-97A0-3D5785CEF8A5}" type="doc">
      <dgm:prSet loTypeId="urn:microsoft.com/office/officeart/2005/8/layout/StepDownProcess" loCatId="" qsTypeId="urn:microsoft.com/office/officeart/2005/8/quickstyle/simple1" qsCatId="simple" csTypeId="urn:microsoft.com/office/officeart/2005/8/colors/accent1_2" csCatId="accent1" phldr="1"/>
      <dgm:spPr/>
    </dgm:pt>
    <dgm:pt modelId="{DFD44387-F620-E74D-B97B-E1FF9E02DD6D}">
      <dgm:prSet phldrT="[Text]"/>
      <dgm:spPr/>
      <dgm:t>
        <a:bodyPr/>
        <a:lstStyle/>
        <a:p>
          <a:r>
            <a:rPr lang="en-GB" dirty="0"/>
            <a:t>Simplify</a:t>
          </a:r>
        </a:p>
      </dgm:t>
    </dgm:pt>
    <dgm:pt modelId="{A2552E49-05C5-364C-9DBA-B04278C459C0}" type="parTrans" cxnId="{6D1D69FD-FBF9-8749-BD18-D84F706BB135}">
      <dgm:prSet/>
      <dgm:spPr/>
      <dgm:t>
        <a:bodyPr/>
        <a:lstStyle/>
        <a:p>
          <a:endParaRPr lang="en-GB"/>
        </a:p>
      </dgm:t>
    </dgm:pt>
    <dgm:pt modelId="{EA607F84-DA5B-9447-A97B-802ED5891D6D}" type="sibTrans" cxnId="{6D1D69FD-FBF9-8749-BD18-D84F706BB135}">
      <dgm:prSet/>
      <dgm:spPr/>
      <dgm:t>
        <a:bodyPr/>
        <a:lstStyle/>
        <a:p>
          <a:endParaRPr lang="en-GB"/>
        </a:p>
      </dgm:t>
    </dgm:pt>
    <dgm:pt modelId="{B0C6C712-2DA4-A04F-A000-DC1E29B08BE3}">
      <dgm:prSet phldrT="[Text]"/>
      <dgm:spPr/>
      <dgm:t>
        <a:bodyPr/>
        <a:lstStyle/>
        <a:p>
          <a:r>
            <a:rPr lang="en-GB" dirty="0"/>
            <a:t>Standardise</a:t>
          </a:r>
        </a:p>
      </dgm:t>
    </dgm:pt>
    <dgm:pt modelId="{D7E1D476-E51F-744D-8C38-A185D193EB6B}" type="parTrans" cxnId="{31F0E2B5-B142-5640-B5F7-CFD54B813563}">
      <dgm:prSet/>
      <dgm:spPr/>
      <dgm:t>
        <a:bodyPr/>
        <a:lstStyle/>
        <a:p>
          <a:endParaRPr lang="en-GB"/>
        </a:p>
      </dgm:t>
    </dgm:pt>
    <dgm:pt modelId="{14A31567-5049-9D4F-BBEC-3B55A5ACED5E}" type="sibTrans" cxnId="{31F0E2B5-B142-5640-B5F7-CFD54B813563}">
      <dgm:prSet/>
      <dgm:spPr/>
      <dgm:t>
        <a:bodyPr/>
        <a:lstStyle/>
        <a:p>
          <a:endParaRPr lang="en-GB"/>
        </a:p>
      </dgm:t>
    </dgm:pt>
    <dgm:pt modelId="{4C46F38C-6D0B-454C-8E80-A60F6C8F4408}">
      <dgm:prSet phldrT="[Text]"/>
      <dgm:spPr/>
      <dgm:t>
        <a:bodyPr/>
        <a:lstStyle/>
        <a:p>
          <a:r>
            <a:rPr lang="en-GB" dirty="0"/>
            <a:t>Automate</a:t>
          </a:r>
        </a:p>
      </dgm:t>
    </dgm:pt>
    <dgm:pt modelId="{42FAA3BB-369A-CE42-8DAC-A6726E19B72A}" type="parTrans" cxnId="{2FE7F106-C14A-054F-B1E7-6B2E5EFBD37F}">
      <dgm:prSet/>
      <dgm:spPr/>
      <dgm:t>
        <a:bodyPr/>
        <a:lstStyle/>
        <a:p>
          <a:endParaRPr lang="en-GB"/>
        </a:p>
      </dgm:t>
    </dgm:pt>
    <dgm:pt modelId="{628763F4-CF4C-0E4A-84C9-DAE4B5EBBCDC}" type="sibTrans" cxnId="{2FE7F106-C14A-054F-B1E7-6B2E5EFBD37F}">
      <dgm:prSet/>
      <dgm:spPr/>
      <dgm:t>
        <a:bodyPr/>
        <a:lstStyle/>
        <a:p>
          <a:endParaRPr lang="en-GB"/>
        </a:p>
      </dgm:t>
    </dgm:pt>
    <dgm:pt modelId="{882A4A9F-7BD1-6242-802D-8B7D4E6134EE}" type="pres">
      <dgm:prSet presAssocID="{FC52ECD9-4C7C-E94E-97A0-3D5785CEF8A5}" presName="rootnode" presStyleCnt="0">
        <dgm:presLayoutVars>
          <dgm:chMax/>
          <dgm:chPref/>
          <dgm:dir/>
          <dgm:animLvl val="lvl"/>
        </dgm:presLayoutVars>
      </dgm:prSet>
      <dgm:spPr/>
    </dgm:pt>
    <dgm:pt modelId="{2FE144FC-3156-0C4F-B9B6-A1C295C9BC5A}" type="pres">
      <dgm:prSet presAssocID="{DFD44387-F620-E74D-B97B-E1FF9E02DD6D}" presName="composite" presStyleCnt="0"/>
      <dgm:spPr/>
    </dgm:pt>
    <dgm:pt modelId="{401909C5-E44B-0343-9AE2-C39276E8DFF6}" type="pres">
      <dgm:prSet presAssocID="{DFD44387-F620-E74D-B97B-E1FF9E02DD6D}" presName="bentUpArrow1" presStyleLbl="alignImgPlace1" presStyleIdx="0" presStyleCnt="2"/>
      <dgm:spPr/>
    </dgm:pt>
    <dgm:pt modelId="{9F3750DB-D290-2E4A-B2B9-08A23C6FB8FC}" type="pres">
      <dgm:prSet presAssocID="{DFD44387-F620-E74D-B97B-E1FF9E02DD6D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</dgm:pt>
    <dgm:pt modelId="{46426326-D6B5-5B4D-8D9B-31B1C14F92D6}" type="pres">
      <dgm:prSet presAssocID="{DFD44387-F620-E74D-B97B-E1FF9E02DD6D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</dgm:pt>
    <dgm:pt modelId="{61ECB8D6-79DA-7643-AF46-F5D3050BB27B}" type="pres">
      <dgm:prSet presAssocID="{EA607F84-DA5B-9447-A97B-802ED5891D6D}" presName="sibTrans" presStyleCnt="0"/>
      <dgm:spPr/>
    </dgm:pt>
    <dgm:pt modelId="{47B2D702-C49D-2B45-99D1-C6FAD5FF5056}" type="pres">
      <dgm:prSet presAssocID="{B0C6C712-2DA4-A04F-A000-DC1E29B08BE3}" presName="composite" presStyleCnt="0"/>
      <dgm:spPr/>
    </dgm:pt>
    <dgm:pt modelId="{3BB02662-B4C4-044B-8EF4-A6053031605A}" type="pres">
      <dgm:prSet presAssocID="{B0C6C712-2DA4-A04F-A000-DC1E29B08BE3}" presName="bentUpArrow1" presStyleLbl="alignImgPlace1" presStyleIdx="1" presStyleCnt="2"/>
      <dgm:spPr/>
    </dgm:pt>
    <dgm:pt modelId="{2B6AEBF8-AABA-7F48-BE4F-034F10D87A5F}" type="pres">
      <dgm:prSet presAssocID="{B0C6C712-2DA4-A04F-A000-DC1E29B08BE3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</dgm:pt>
    <dgm:pt modelId="{3777328C-210E-1844-A3CE-111C2702ADC1}" type="pres">
      <dgm:prSet presAssocID="{B0C6C712-2DA4-A04F-A000-DC1E29B08BE3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</dgm:pt>
    <dgm:pt modelId="{CE08592A-676C-6C47-B636-8BDEB835972B}" type="pres">
      <dgm:prSet presAssocID="{14A31567-5049-9D4F-BBEC-3B55A5ACED5E}" presName="sibTrans" presStyleCnt="0"/>
      <dgm:spPr/>
    </dgm:pt>
    <dgm:pt modelId="{08DA99D5-953B-8D49-AEC6-049AC176392B}" type="pres">
      <dgm:prSet presAssocID="{4C46F38C-6D0B-454C-8E80-A60F6C8F4408}" presName="composite" presStyleCnt="0"/>
      <dgm:spPr/>
    </dgm:pt>
    <dgm:pt modelId="{446A4A7B-D75E-DF49-94B5-242571A19271}" type="pres">
      <dgm:prSet presAssocID="{4C46F38C-6D0B-454C-8E80-A60F6C8F4408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</dgm:pt>
  </dgm:ptLst>
  <dgm:cxnLst>
    <dgm:cxn modelId="{2FE7F106-C14A-054F-B1E7-6B2E5EFBD37F}" srcId="{FC52ECD9-4C7C-E94E-97A0-3D5785CEF8A5}" destId="{4C46F38C-6D0B-454C-8E80-A60F6C8F4408}" srcOrd="2" destOrd="0" parTransId="{42FAA3BB-369A-CE42-8DAC-A6726E19B72A}" sibTransId="{628763F4-CF4C-0E4A-84C9-DAE4B5EBBCDC}"/>
    <dgm:cxn modelId="{5940903B-0FF1-0440-B43F-E28F7061568F}" type="presOf" srcId="{B0C6C712-2DA4-A04F-A000-DC1E29B08BE3}" destId="{2B6AEBF8-AABA-7F48-BE4F-034F10D87A5F}" srcOrd="0" destOrd="0" presId="urn:microsoft.com/office/officeart/2005/8/layout/StepDownProcess"/>
    <dgm:cxn modelId="{75A2214F-5646-184F-9BA9-19CD8CC40ABD}" type="presOf" srcId="{FC52ECD9-4C7C-E94E-97A0-3D5785CEF8A5}" destId="{882A4A9F-7BD1-6242-802D-8B7D4E6134EE}" srcOrd="0" destOrd="0" presId="urn:microsoft.com/office/officeart/2005/8/layout/StepDownProcess"/>
    <dgm:cxn modelId="{89AB7E5A-AAFD-0144-BDFA-52930AA11B99}" type="presOf" srcId="{DFD44387-F620-E74D-B97B-E1FF9E02DD6D}" destId="{9F3750DB-D290-2E4A-B2B9-08A23C6FB8FC}" srcOrd="0" destOrd="0" presId="urn:microsoft.com/office/officeart/2005/8/layout/StepDownProcess"/>
    <dgm:cxn modelId="{533D4567-CD4D-9B44-9C4F-46037D71C904}" type="presOf" srcId="{4C46F38C-6D0B-454C-8E80-A60F6C8F4408}" destId="{446A4A7B-D75E-DF49-94B5-242571A19271}" srcOrd="0" destOrd="0" presId="urn:microsoft.com/office/officeart/2005/8/layout/StepDownProcess"/>
    <dgm:cxn modelId="{31F0E2B5-B142-5640-B5F7-CFD54B813563}" srcId="{FC52ECD9-4C7C-E94E-97A0-3D5785CEF8A5}" destId="{B0C6C712-2DA4-A04F-A000-DC1E29B08BE3}" srcOrd="1" destOrd="0" parTransId="{D7E1D476-E51F-744D-8C38-A185D193EB6B}" sibTransId="{14A31567-5049-9D4F-BBEC-3B55A5ACED5E}"/>
    <dgm:cxn modelId="{6D1D69FD-FBF9-8749-BD18-D84F706BB135}" srcId="{FC52ECD9-4C7C-E94E-97A0-3D5785CEF8A5}" destId="{DFD44387-F620-E74D-B97B-E1FF9E02DD6D}" srcOrd="0" destOrd="0" parTransId="{A2552E49-05C5-364C-9DBA-B04278C459C0}" sibTransId="{EA607F84-DA5B-9447-A97B-802ED5891D6D}"/>
    <dgm:cxn modelId="{1398AEE9-641F-1C46-8FC4-5F9B0F984518}" type="presParOf" srcId="{882A4A9F-7BD1-6242-802D-8B7D4E6134EE}" destId="{2FE144FC-3156-0C4F-B9B6-A1C295C9BC5A}" srcOrd="0" destOrd="0" presId="urn:microsoft.com/office/officeart/2005/8/layout/StepDownProcess"/>
    <dgm:cxn modelId="{10519840-5129-5D40-8E37-91FD659EBAF8}" type="presParOf" srcId="{2FE144FC-3156-0C4F-B9B6-A1C295C9BC5A}" destId="{401909C5-E44B-0343-9AE2-C39276E8DFF6}" srcOrd="0" destOrd="0" presId="urn:microsoft.com/office/officeart/2005/8/layout/StepDownProcess"/>
    <dgm:cxn modelId="{F25FE02E-993C-E04F-A4C0-FF787DF8B960}" type="presParOf" srcId="{2FE144FC-3156-0C4F-B9B6-A1C295C9BC5A}" destId="{9F3750DB-D290-2E4A-B2B9-08A23C6FB8FC}" srcOrd="1" destOrd="0" presId="urn:microsoft.com/office/officeart/2005/8/layout/StepDownProcess"/>
    <dgm:cxn modelId="{AEEA435A-9234-0940-906B-9687832AC390}" type="presParOf" srcId="{2FE144FC-3156-0C4F-B9B6-A1C295C9BC5A}" destId="{46426326-D6B5-5B4D-8D9B-31B1C14F92D6}" srcOrd="2" destOrd="0" presId="urn:microsoft.com/office/officeart/2005/8/layout/StepDownProcess"/>
    <dgm:cxn modelId="{FBB7F4C0-9635-7B45-B6A1-6814309C2C33}" type="presParOf" srcId="{882A4A9F-7BD1-6242-802D-8B7D4E6134EE}" destId="{61ECB8D6-79DA-7643-AF46-F5D3050BB27B}" srcOrd="1" destOrd="0" presId="urn:microsoft.com/office/officeart/2005/8/layout/StepDownProcess"/>
    <dgm:cxn modelId="{64547408-43B0-1347-924A-B978D0042154}" type="presParOf" srcId="{882A4A9F-7BD1-6242-802D-8B7D4E6134EE}" destId="{47B2D702-C49D-2B45-99D1-C6FAD5FF5056}" srcOrd="2" destOrd="0" presId="urn:microsoft.com/office/officeart/2005/8/layout/StepDownProcess"/>
    <dgm:cxn modelId="{BA8ED733-DD7A-6B4D-BC20-466B889A47E7}" type="presParOf" srcId="{47B2D702-C49D-2B45-99D1-C6FAD5FF5056}" destId="{3BB02662-B4C4-044B-8EF4-A6053031605A}" srcOrd="0" destOrd="0" presId="urn:microsoft.com/office/officeart/2005/8/layout/StepDownProcess"/>
    <dgm:cxn modelId="{DABC06BF-14C3-2A41-B41B-C848499715E7}" type="presParOf" srcId="{47B2D702-C49D-2B45-99D1-C6FAD5FF5056}" destId="{2B6AEBF8-AABA-7F48-BE4F-034F10D87A5F}" srcOrd="1" destOrd="0" presId="urn:microsoft.com/office/officeart/2005/8/layout/StepDownProcess"/>
    <dgm:cxn modelId="{FE4B4FDA-5BBA-3F49-9141-BF9915923359}" type="presParOf" srcId="{47B2D702-C49D-2B45-99D1-C6FAD5FF5056}" destId="{3777328C-210E-1844-A3CE-111C2702ADC1}" srcOrd="2" destOrd="0" presId="urn:microsoft.com/office/officeart/2005/8/layout/StepDownProcess"/>
    <dgm:cxn modelId="{80EE0237-CAA3-EF47-A5BC-2BDDEEC9E689}" type="presParOf" srcId="{882A4A9F-7BD1-6242-802D-8B7D4E6134EE}" destId="{CE08592A-676C-6C47-B636-8BDEB835972B}" srcOrd="3" destOrd="0" presId="urn:microsoft.com/office/officeart/2005/8/layout/StepDownProcess"/>
    <dgm:cxn modelId="{D151424E-8C73-9E42-ADA2-A0E7C9B4E1B5}" type="presParOf" srcId="{882A4A9F-7BD1-6242-802D-8B7D4E6134EE}" destId="{08DA99D5-953B-8D49-AEC6-049AC176392B}" srcOrd="4" destOrd="0" presId="urn:microsoft.com/office/officeart/2005/8/layout/StepDownProcess"/>
    <dgm:cxn modelId="{AC65924A-1754-824F-9E34-220FDFD6F0CC}" type="presParOf" srcId="{08DA99D5-953B-8D49-AEC6-049AC176392B}" destId="{446A4A7B-D75E-DF49-94B5-242571A19271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01909C5-E44B-0343-9AE2-C39276E8DFF6}">
      <dsp:nvSpPr>
        <dsp:cNvPr id="0" name=""/>
        <dsp:cNvSpPr/>
      </dsp:nvSpPr>
      <dsp:spPr>
        <a:xfrm rot="5400000">
          <a:off x="2240851" y="1074203"/>
          <a:ext cx="950040" cy="108158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F3750DB-D290-2E4A-B2B9-08A23C6FB8FC}">
      <dsp:nvSpPr>
        <dsp:cNvPr id="0" name=""/>
        <dsp:cNvSpPr/>
      </dsp:nvSpPr>
      <dsp:spPr>
        <a:xfrm>
          <a:off x="1989148" y="21064"/>
          <a:ext cx="1599309" cy="111946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Simplify</a:t>
          </a:r>
        </a:p>
      </dsp:txBody>
      <dsp:txXfrm>
        <a:off x="2043806" y="75722"/>
        <a:ext cx="1489993" cy="1010148"/>
      </dsp:txXfrm>
    </dsp:sp>
    <dsp:sp modelId="{46426326-D6B5-5B4D-8D9B-31B1C14F92D6}">
      <dsp:nvSpPr>
        <dsp:cNvPr id="0" name=""/>
        <dsp:cNvSpPr/>
      </dsp:nvSpPr>
      <dsp:spPr>
        <a:xfrm>
          <a:off x="3588457" y="127831"/>
          <a:ext cx="1163185" cy="90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B02662-B4C4-044B-8EF4-A6053031605A}">
      <dsp:nvSpPr>
        <dsp:cNvPr id="0" name=""/>
        <dsp:cNvSpPr/>
      </dsp:nvSpPr>
      <dsp:spPr>
        <a:xfrm rot="5400000">
          <a:off x="3566848" y="2331731"/>
          <a:ext cx="950040" cy="1081587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6AEBF8-AABA-7F48-BE4F-034F10D87A5F}">
      <dsp:nvSpPr>
        <dsp:cNvPr id="0" name=""/>
        <dsp:cNvSpPr/>
      </dsp:nvSpPr>
      <dsp:spPr>
        <a:xfrm>
          <a:off x="3315145" y="1278592"/>
          <a:ext cx="1599309" cy="111946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Standardise</a:t>
          </a:r>
        </a:p>
      </dsp:txBody>
      <dsp:txXfrm>
        <a:off x="3369803" y="1333250"/>
        <a:ext cx="1489993" cy="1010148"/>
      </dsp:txXfrm>
    </dsp:sp>
    <dsp:sp modelId="{3777328C-210E-1844-A3CE-111C2702ADC1}">
      <dsp:nvSpPr>
        <dsp:cNvPr id="0" name=""/>
        <dsp:cNvSpPr/>
      </dsp:nvSpPr>
      <dsp:spPr>
        <a:xfrm>
          <a:off x="4914454" y="1385359"/>
          <a:ext cx="1163185" cy="904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6A4A7B-D75E-DF49-94B5-242571A19271}">
      <dsp:nvSpPr>
        <dsp:cNvPr id="0" name=""/>
        <dsp:cNvSpPr/>
      </dsp:nvSpPr>
      <dsp:spPr>
        <a:xfrm>
          <a:off x="4641142" y="2536120"/>
          <a:ext cx="1599309" cy="1119464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kern="1200" dirty="0"/>
            <a:t>Automate</a:t>
          </a:r>
        </a:p>
      </dsp:txBody>
      <dsp:txXfrm>
        <a:off x="4695800" y="2590778"/>
        <a:ext cx="1489993" cy="101014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image" Target="../media/image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1AED7E-8D2B-1744-A83A-A3D2181F6A2D}" type="datetimeFigureOut">
              <a:rPr lang="en-US" smtClean="0"/>
              <a:t>4/5/21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6BE480-9CA7-1444-9A0A-FF46FD3E88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3521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F3F84-98B4-944A-AA5C-F5BF608EACF7}" type="datetimeFigureOut">
              <a:rPr lang="en-US" smtClean="0"/>
              <a:t>4/5/21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4E3B95-115B-5846-9F25-12CA69A3E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02761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4E3B95-115B-5846-9F25-12CA69A3E5B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75463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B11478D-1546-DB4A-8554-C7B5557F5FF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002323-228B-4C4A-A210-1FF16C4E9BC0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916482" name="Rectangle 2">
            <a:extLst>
              <a:ext uri="{FF2B5EF4-FFF2-40B4-BE49-F238E27FC236}">
                <a16:creationId xmlns:a16="http://schemas.microsoft.com/office/drawing/2014/main" id="{32A88385-20F9-FE48-9DFF-F2FFABC7E819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xfrm>
            <a:off x="1143000" y="684213"/>
            <a:ext cx="4576763" cy="3432175"/>
          </a:xfrm>
          <a:ln/>
        </p:spPr>
      </p:sp>
      <p:sp>
        <p:nvSpPr>
          <p:cNvPr id="916483" name="Rectangle 3">
            <a:extLst>
              <a:ext uri="{FF2B5EF4-FFF2-40B4-BE49-F238E27FC236}">
                <a16:creationId xmlns:a16="http://schemas.microsoft.com/office/drawing/2014/main" id="{3A04CCE4-5C65-A040-BA84-83EBCBDAE9C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7388" y="4343400"/>
            <a:ext cx="5483225" cy="4116388"/>
          </a:xfrm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3ED833CC-2FDF-A04F-9352-58C28E9BFF6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75277E8-C6B4-1F42-8E10-90C09C7B6A33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751618" name="Rectangle 2">
            <a:extLst>
              <a:ext uri="{FF2B5EF4-FFF2-40B4-BE49-F238E27FC236}">
                <a16:creationId xmlns:a16="http://schemas.microsoft.com/office/drawing/2014/main" id="{18630000-BB8C-8A4F-B1CC-C733C5F443F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1619" name="Rectangle 3">
            <a:extLst>
              <a:ext uri="{FF2B5EF4-FFF2-40B4-BE49-F238E27FC236}">
                <a16:creationId xmlns:a16="http://schemas.microsoft.com/office/drawing/2014/main" id="{2BE50E5E-7696-E64D-9562-BA35A9AE57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4F635F7-07E0-C04F-91F5-8ED59E62FD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A08E90-7167-5F46-AD64-8F73CED7F437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752642" name="Rectangle 2">
            <a:extLst>
              <a:ext uri="{FF2B5EF4-FFF2-40B4-BE49-F238E27FC236}">
                <a16:creationId xmlns:a16="http://schemas.microsoft.com/office/drawing/2014/main" id="{9F35738C-9D7A-5D49-A15F-893B4529C5F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2643" name="Rectangle 3">
            <a:extLst>
              <a:ext uri="{FF2B5EF4-FFF2-40B4-BE49-F238E27FC236}">
                <a16:creationId xmlns:a16="http://schemas.microsoft.com/office/drawing/2014/main" id="{AC01F3D2-676D-C049-B803-DF81F3761F4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914650"/>
            <a:ext cx="70866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685800" y="1597819"/>
            <a:ext cx="21600" cy="46259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601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38937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472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1519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- new sess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>
            <a:off x="281125" y="1447824"/>
            <a:ext cx="3111377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281125" y="2478899"/>
            <a:ext cx="3111377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13"/>
          <p:cNvSpPr>
            <a:spLocks noGrp="1"/>
          </p:cNvSpPr>
          <p:nvPr>
            <p:ph type="body" sz="quarter" idx="16"/>
          </p:nvPr>
        </p:nvSpPr>
        <p:spPr>
          <a:xfrm>
            <a:off x="288000" y="1431001"/>
            <a:ext cx="8177798" cy="925358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3150" b="1" i="0" baseline="0">
                <a:solidFill>
                  <a:srgbClr val="4F4C4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  <a:cs typeface="Arial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0" y="243001"/>
            <a:ext cx="8177798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DF9EDD6B-3EBA-4F26-A47F-E5B2501C964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281837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15605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88162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2389306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4351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7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9836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27329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7537"/>
            <a:ext cx="7946739" cy="62571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471849" y="332629"/>
            <a:ext cx="21600" cy="46259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65321161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54334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36286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ext - bullet 4,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8"/>
          </p:nvPr>
        </p:nvSpPr>
        <p:spPr>
          <a:xfrm>
            <a:off x="288001" y="1080000"/>
            <a:ext cx="8560515" cy="3720600"/>
          </a:xfrm>
          <a:prstGeom prst="rect">
            <a:avLst/>
          </a:prstGeom>
        </p:spPr>
        <p:txBody>
          <a:bodyPr vert="horz" lIns="0" tIns="0" rIns="0" bIns="0"/>
          <a:lstStyle>
            <a:lvl1pPr marL="202500" marR="0" indent="-202500" algn="l" defTabSz="327250" rtl="0" eaLnBrk="1" fontAlgn="auto" latinLnBrk="0" hangingPunct="1">
              <a:lnSpc>
                <a:spcPts val="1695"/>
              </a:lnSpc>
              <a:spcBef>
                <a:spcPts val="0"/>
              </a:spcBef>
              <a:spcAft>
                <a:spcPts val="398"/>
              </a:spcAft>
              <a:buClrTx/>
              <a:buSzTx/>
              <a:buFontTx/>
              <a:buBlip>
                <a:blip r:embed="rId2"/>
              </a:buBlip>
              <a:tabLst/>
              <a:defRPr sz="1500" b="1" i="0" baseline="0">
                <a:solidFill>
                  <a:srgbClr val="4F4C4D"/>
                </a:solidFill>
                <a:latin typeface="Arial"/>
                <a:cs typeface="Arial"/>
              </a:defRPr>
            </a:lvl1pPr>
            <a:lvl2pPr marL="513000" indent="-202500">
              <a:lnSpc>
                <a:spcPts val="1695"/>
              </a:lnSpc>
              <a:spcBef>
                <a:spcPts val="0"/>
              </a:spcBef>
              <a:spcAft>
                <a:spcPts val="398"/>
              </a:spcAft>
              <a:buSzPct val="100000"/>
              <a:buFontTx/>
              <a:buBlip>
                <a:blip r:embed="rId3"/>
              </a:buBlip>
              <a:defRPr sz="1500" b="0" i="0">
                <a:solidFill>
                  <a:srgbClr val="7B7979"/>
                </a:solidFill>
                <a:latin typeface="Arial"/>
                <a:cs typeface="Arial"/>
              </a:defRPr>
            </a:lvl2pPr>
            <a:lvl3pPr marL="810000" indent="-162000">
              <a:lnSpc>
                <a:spcPts val="1695"/>
              </a:lnSpc>
              <a:spcBef>
                <a:spcPts val="0"/>
              </a:spcBef>
              <a:spcAft>
                <a:spcPts val="263"/>
              </a:spcAft>
              <a:buSzPct val="100000"/>
              <a:buFontTx/>
              <a:buBlip>
                <a:blip r:embed="rId4"/>
              </a:buBlip>
              <a:defRPr sz="1350" b="0" i="0">
                <a:solidFill>
                  <a:srgbClr val="4F4C4D"/>
                </a:solidFill>
                <a:latin typeface="Arial"/>
                <a:cs typeface="Arial"/>
              </a:defRPr>
            </a:lvl3pPr>
            <a:lvl4pPr marL="1134000" indent="-162836">
              <a:lnSpc>
                <a:spcPts val="1695"/>
              </a:lnSpc>
              <a:spcBef>
                <a:spcPts val="0"/>
              </a:spcBef>
              <a:spcAft>
                <a:spcPts val="263"/>
              </a:spcAft>
              <a:buClr>
                <a:srgbClr val="AC57A2"/>
              </a:buClr>
              <a:buFont typeface="Arial" pitchFamily="34" charset="0"/>
              <a:buChar char="•"/>
              <a:defRPr sz="1350" baseline="0">
                <a:solidFill>
                  <a:srgbClr val="AC57A2"/>
                </a:solidFill>
                <a:latin typeface="Arial" pitchFamily="34" charset="0"/>
                <a:cs typeface="Arial" pitchFamily="34" charset="0"/>
              </a:defRPr>
            </a:lvl4pPr>
            <a:lvl5pPr marL="1458000" indent="-162836">
              <a:lnSpc>
                <a:spcPts val="1695"/>
              </a:lnSpc>
              <a:spcBef>
                <a:spcPts val="263"/>
              </a:spcBef>
              <a:buClr>
                <a:srgbClr val="8396C6"/>
              </a:buClr>
              <a:buSzPct val="90000"/>
              <a:buFont typeface="Wingdings" panose="05000000000000000000" pitchFamily="2" charset="2"/>
              <a:buChar char="§"/>
              <a:defRPr>
                <a:solidFill>
                  <a:srgbClr val="8396C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Slide Number Placeholder 1"/>
          <p:cNvSpPr>
            <a:spLocks noGrp="1"/>
          </p:cNvSpPr>
          <p:nvPr>
            <p:ph type="sldNum" sz="quarter" idx="19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E0CC7518-7C96-4030-B1ED-F90F120F62D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657918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102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0879382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5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9359479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6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45932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8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8276079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614672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9563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60863" y="1597819"/>
            <a:ext cx="6777446" cy="1136672"/>
          </a:xfrm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60863" y="2871107"/>
            <a:ext cx="7086600" cy="131445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1460863" y="1623422"/>
            <a:ext cx="21600" cy="46259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999524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954109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0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015289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1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80444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703566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3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049585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4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288000" y="756000"/>
            <a:ext cx="8558664" cy="0"/>
          </a:xfrm>
          <a:prstGeom prst="line">
            <a:avLst/>
          </a:prstGeom>
          <a:ln w="12700">
            <a:solidFill>
              <a:srgbClr val="7B7979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288001" y="243001"/>
            <a:ext cx="8560515" cy="476612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475" b="1" i="0">
                <a:solidFill>
                  <a:srgbClr val="6C4B9E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Slide Number Placeholder 1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 sz="825" b="0"/>
            </a:lvl1pPr>
          </a:lstStyle>
          <a:p>
            <a:fld id="{3E304B0A-BBD1-45A7-AB73-53120090ED5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93726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 - dont u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1815" y="1158479"/>
            <a:ext cx="7772400" cy="1021556"/>
          </a:xfrm>
        </p:spPr>
        <p:txBody>
          <a:bodyPr anchor="t"/>
          <a:lstStyle>
            <a:lvl1pPr algn="ctr">
              <a:defRPr sz="3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 algn="ctr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086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027300"/>
            <a:ext cx="4038600" cy="3567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27300"/>
            <a:ext cx="4038600" cy="356732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471849" y="332629"/>
            <a:ext cx="21600" cy="46259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461064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  <a:solidFill>
            <a:schemeClr val="tx2">
              <a:lumMod val="20000"/>
              <a:lumOff val="80000"/>
            </a:schemeClr>
          </a:solidFill>
        </p:spPr>
        <p:txBody>
          <a:bodyPr anchor="b"/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  <a:solidFill>
            <a:srgbClr val="C6D9F1"/>
          </a:solidFill>
        </p:spPr>
        <p:txBody>
          <a:bodyPr anchor="b"/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471849" y="332629"/>
            <a:ext cx="21600" cy="46259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1633272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Rectangle 4"/>
          <p:cNvSpPr/>
          <p:nvPr userDrawn="1"/>
        </p:nvSpPr>
        <p:spPr>
          <a:xfrm>
            <a:off x="471849" y="332629"/>
            <a:ext cx="21600" cy="462598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3429982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08795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549956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66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tags" Target="../tags/tag1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theme" Target="../theme/theme1.xml"/><Relationship Id="rId40" Type="http://schemas.openxmlformats.org/officeDocument/2006/relationships/oleObject" Target="../embeddings/oleObject1.bin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Object 7" hidden="1"/>
          <p:cNvGraphicFramePr>
            <a:graphicFrameLocks noChangeAspect="1"/>
          </p:cNvGraphicFramePr>
          <p:nvPr userDrawn="1">
            <p:custDataLst>
              <p:tags r:id="rId39"/>
            </p:custDataLst>
            <p:extLst>
              <p:ext uri="{D42A27DB-BD31-4B8C-83A1-F6EECF244321}">
                <p14:modId xmlns:p14="http://schemas.microsoft.com/office/powerpoint/2010/main" val="592669017"/>
              </p:ext>
            </p:extLst>
          </p:nvPr>
        </p:nvGraphicFramePr>
        <p:xfrm>
          <a:off x="1589" y="1192"/>
          <a:ext cx="1587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33" name="think-cell Slide" r:id="rId40" imgW="383" imgH="384" progId="TCLayout.ActiveDocument.1">
                  <p:embed/>
                </p:oleObj>
              </mc:Choice>
              <mc:Fallback>
                <p:oleObj name="think-cell Slide" r:id="rId40" imgW="383" imgH="384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1"/>
                      <a:stretch>
                        <a:fillRect/>
                      </a:stretch>
                    </p:blipFill>
                    <p:spPr>
                      <a:xfrm>
                        <a:off x="1589" y="1192"/>
                        <a:ext cx="1587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17537"/>
            <a:ext cx="7946739" cy="625711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08621"/>
            <a:ext cx="8229600" cy="36768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8098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7E371-A6FB-D244-9D37-8DAEC43A3FF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151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4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6" r:id="rId13"/>
    <p:sldLayoutId id="2147483747" r:id="rId14"/>
    <p:sldLayoutId id="2147483751" r:id="rId15"/>
    <p:sldLayoutId id="2147483752" r:id="rId16"/>
    <p:sldLayoutId id="2147483754" r:id="rId17"/>
    <p:sldLayoutId id="2147483755" r:id="rId18"/>
    <p:sldLayoutId id="2147483757" r:id="rId19"/>
    <p:sldLayoutId id="2147483759" r:id="rId20"/>
    <p:sldLayoutId id="2147483760" r:id="rId21"/>
    <p:sldLayoutId id="2147483761" r:id="rId22"/>
    <p:sldLayoutId id="2147483765" r:id="rId23"/>
    <p:sldLayoutId id="2147483766" r:id="rId24"/>
    <p:sldLayoutId id="2147483767" r:id="rId25"/>
    <p:sldLayoutId id="2147483768" r:id="rId26"/>
    <p:sldLayoutId id="2147483770" r:id="rId27"/>
    <p:sldLayoutId id="2147483771" r:id="rId28"/>
    <p:sldLayoutId id="2147483772" r:id="rId29"/>
    <p:sldLayoutId id="2147483773" r:id="rId30"/>
    <p:sldLayoutId id="2147483774" r:id="rId31"/>
    <p:sldLayoutId id="2147483776" r:id="rId32"/>
    <p:sldLayoutId id="2147483777" r:id="rId33"/>
    <p:sldLayoutId id="2147483778" r:id="rId34"/>
    <p:sldLayoutId id="2147483782" r:id="rId35"/>
    <p:sldLayoutId id="2147483783" r:id="rId36"/>
  </p:sldLayoutIdLst>
  <p:hf hdr="0" dt="0"/>
  <p:txStyles>
    <p:titleStyle>
      <a:lvl1pPr algn="l" defTabSz="342900" rtl="0" eaLnBrk="1" latinLnBrk="0" hangingPunct="1">
        <a:spcBef>
          <a:spcPct val="0"/>
        </a:spcBef>
        <a:buNone/>
        <a:defRPr sz="2100" kern="1200" baseline="0">
          <a:solidFill>
            <a:srgbClr val="1F497D"/>
          </a:solidFill>
          <a:latin typeface="Gill Sans"/>
          <a:ea typeface="+mj-ea"/>
          <a:cs typeface="Gill Sans"/>
        </a:defRPr>
      </a:lvl1pPr>
    </p:titleStyle>
    <p:bodyStyle>
      <a:lvl1pPr marL="257175" indent="-257175" algn="l" defTabSz="3429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Gill Sans"/>
          <a:ea typeface="+mn-ea"/>
          <a:cs typeface="Gill Sans"/>
        </a:defRPr>
      </a:lvl1pPr>
      <a:lvl2pPr marL="557213" indent="-214313" algn="l" defTabSz="342900" rtl="0" eaLnBrk="1" latinLnBrk="0" hangingPunct="1">
        <a:spcBef>
          <a:spcPct val="20000"/>
        </a:spcBef>
        <a:buFont typeface="Arial"/>
        <a:buChar char="–"/>
        <a:defRPr sz="1500" kern="1200">
          <a:solidFill>
            <a:schemeClr val="tx1"/>
          </a:solidFill>
          <a:latin typeface="Gill Sans"/>
          <a:ea typeface="+mn-ea"/>
          <a:cs typeface="Gill Sans"/>
        </a:defRPr>
      </a:lvl2pPr>
      <a:lvl3pPr marL="857250" indent="-171450" algn="l" defTabSz="342900" rtl="0" eaLnBrk="1" latinLnBrk="0" hangingPunct="1">
        <a:spcBef>
          <a:spcPct val="20000"/>
        </a:spcBef>
        <a:buFont typeface="Arial"/>
        <a:buChar char="•"/>
        <a:defRPr sz="1350" kern="1200">
          <a:solidFill>
            <a:schemeClr val="tx1"/>
          </a:solidFill>
          <a:latin typeface="Gill Sans"/>
          <a:ea typeface="+mn-ea"/>
          <a:cs typeface="Gill Sans"/>
        </a:defRPr>
      </a:lvl3pPr>
      <a:lvl4pPr marL="1200150" indent="-171450" algn="l" defTabSz="342900" rtl="0" eaLnBrk="1" latinLnBrk="0" hangingPunct="1">
        <a:spcBef>
          <a:spcPct val="20000"/>
        </a:spcBef>
        <a:buFont typeface="Arial"/>
        <a:buChar char="–"/>
        <a:defRPr sz="1200" kern="1200">
          <a:solidFill>
            <a:schemeClr val="tx1"/>
          </a:solidFill>
          <a:latin typeface="Gill Sans"/>
          <a:ea typeface="+mn-ea"/>
          <a:cs typeface="Gill Sans"/>
        </a:defRPr>
      </a:lvl4pPr>
      <a:lvl5pPr marL="1543050" indent="-171450" algn="l" defTabSz="342900" rtl="0" eaLnBrk="1" latinLnBrk="0" hangingPunct="1">
        <a:spcBef>
          <a:spcPct val="20000"/>
        </a:spcBef>
        <a:buFont typeface="Arial"/>
        <a:buChar char="»"/>
        <a:defRPr sz="1200" kern="1200">
          <a:solidFill>
            <a:schemeClr val="tx1"/>
          </a:solidFill>
          <a:latin typeface="Gill Sans"/>
          <a:ea typeface="+mn-ea"/>
          <a:cs typeface="Gill Sans"/>
        </a:defRPr>
      </a:lvl5pPr>
      <a:lvl6pPr marL="18859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ct val="20000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tiff"/><Relationship Id="rId3" Type="http://schemas.openxmlformats.org/officeDocument/2006/relationships/image" Target="../media/image9.tiff"/><Relationship Id="rId7" Type="http://schemas.openxmlformats.org/officeDocument/2006/relationships/image" Target="../media/image13.tiff"/><Relationship Id="rId2" Type="http://schemas.openxmlformats.org/officeDocument/2006/relationships/image" Target="../media/image8.tif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tiff"/><Relationship Id="rId5" Type="http://schemas.openxmlformats.org/officeDocument/2006/relationships/image" Target="../media/image11.tiff"/><Relationship Id="rId4" Type="http://schemas.openxmlformats.org/officeDocument/2006/relationships/image" Target="../media/image10.tiff"/><Relationship Id="rId9" Type="http://schemas.openxmlformats.org/officeDocument/2006/relationships/image" Target="../media/image15.tif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e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" name="Object 74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144192" y="1192"/>
          <a:ext cx="1190" cy="11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1389" name="think-cell Slide" r:id="rId5" imgW="383" imgH="384" progId="TCLayout.ActiveDocument.1">
                  <p:embed/>
                </p:oleObj>
              </mc:Choice>
              <mc:Fallback>
                <p:oleObj name="think-cell Slide" r:id="rId5" imgW="383" imgH="384" progId="TCLayout.ActiveDocument.1">
                  <p:embed/>
                  <p:pic>
                    <p:nvPicPr>
                      <p:cNvPr id="75" name="Object 74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144192" y="1192"/>
                        <a:ext cx="1190" cy="11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Future of finance functions</a:t>
            </a:r>
          </a:p>
        </p:txBody>
      </p:sp>
      <p:sp>
        <p:nvSpPr>
          <p:cNvPr id="11" name="Subtitle 10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Transforming your finance processes</a:t>
            </a:r>
          </a:p>
          <a:p>
            <a:endParaRPr lang="en-GB" dirty="0"/>
          </a:p>
          <a:p>
            <a:r>
              <a:rPr lang="en-GB" dirty="0"/>
              <a:t>Where do you start?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Copyright 2020 Appleby Management Services Ltd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91" name="Rectangle 90"/>
          <p:cNvSpPr/>
          <p:nvPr/>
        </p:nvSpPr>
        <p:spPr>
          <a:xfrm>
            <a:off x="1145382" y="4424806"/>
            <a:ext cx="6855618" cy="38190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2" name="Subtitle 2"/>
          <p:cNvSpPr txBox="1">
            <a:spLocks/>
          </p:cNvSpPr>
          <p:nvPr/>
        </p:nvSpPr>
        <p:spPr>
          <a:xfrm>
            <a:off x="1721891" y="2914650"/>
            <a:ext cx="4800600" cy="1314450"/>
          </a:xfrm>
          <a:prstGeom prst="rect">
            <a:avLst/>
          </a:prstGeom>
        </p:spPr>
        <p:txBody>
          <a:bodyPr vert="horz" lIns="68580" tIns="34290" rIns="68580" bIns="34290" rtlCol="0">
            <a:normAutofit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Gill Sans"/>
                <a:ea typeface="+mn-ea"/>
                <a:cs typeface="Gill San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Gill Sans"/>
                <a:ea typeface="+mn-ea"/>
                <a:cs typeface="Gill San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1800" kern="1200">
                <a:solidFill>
                  <a:schemeClr val="tx1"/>
                </a:solidFill>
                <a:latin typeface="Gill Sans"/>
                <a:ea typeface="+mn-ea"/>
                <a:cs typeface="Gill San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1600" kern="1200">
                <a:solidFill>
                  <a:schemeClr val="tx1"/>
                </a:solidFill>
                <a:latin typeface="Gill Sans"/>
                <a:ea typeface="+mn-ea"/>
                <a:cs typeface="Gill San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1600" kern="1200">
                <a:solidFill>
                  <a:schemeClr val="tx1"/>
                </a:solidFill>
                <a:latin typeface="Gill Sans"/>
                <a:ea typeface="+mn-ea"/>
                <a:cs typeface="Gill San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US" sz="1800" dirty="0"/>
          </a:p>
        </p:txBody>
      </p:sp>
      <p:sp>
        <p:nvSpPr>
          <p:cNvPr id="16" name="Rectangle 15"/>
          <p:cNvSpPr/>
          <p:nvPr/>
        </p:nvSpPr>
        <p:spPr>
          <a:xfrm>
            <a:off x="292100" y="203200"/>
            <a:ext cx="596900" cy="8001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53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5FE02-AA40-304F-BC1B-2A817A373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Understand the bottlenecks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BB4873-8EF4-A34F-A74B-FB00B842F1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F482B5-5D73-6A4C-ABC5-D11CBF0D1D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10</a:t>
            </a:fld>
            <a:endParaRPr lang="en-US" dirty="0"/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607FA45A-5D8E-F44E-96E3-5C881CB7AC97}"/>
              </a:ext>
            </a:extLst>
          </p:cNvPr>
          <p:cNvGrpSpPr/>
          <p:nvPr/>
        </p:nvGrpSpPr>
        <p:grpSpPr>
          <a:xfrm>
            <a:off x="1167848" y="927607"/>
            <a:ext cx="6808304" cy="3722947"/>
            <a:chOff x="-85725" y="57150"/>
            <a:chExt cx="9112250" cy="6140450"/>
          </a:xfrm>
        </p:grpSpPr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F0139E7B-28BE-D249-9B39-797EBDEDC044}"/>
                </a:ext>
              </a:extLst>
            </p:cNvPr>
            <p:cNvSpPr txBox="1">
              <a:spLocks noChangeArrowheads="1"/>
            </p:cNvSpPr>
            <p:nvPr/>
          </p:nvSpPr>
          <p:spPr>
            <a:xfrm>
              <a:off x="245648" y="5791575"/>
              <a:ext cx="436977" cy="406025"/>
            </a:xfrm>
            <a:prstGeom prst="rect">
              <a:avLst/>
            </a:prstGeom>
            <a:ln/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r" defTabSz="457200" rtl="0" eaLnBrk="1" latinLnBrk="0" hangingPunct="1">
                <a:defRPr sz="9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fld id="{DC6D2944-4D2C-644B-A8F4-47EA05AB8AD7}" type="slidenum">
                <a:rPr lang="en-GB" altLang="en-US" sz="400" smtClean="0"/>
                <a:pPr/>
                <a:t>10</a:t>
              </a:fld>
              <a:endParaRPr lang="en-GB" altLang="en-US" sz="400"/>
            </a:p>
          </p:txBody>
        </p:sp>
        <p:grpSp>
          <p:nvGrpSpPr>
            <p:cNvPr id="15" name="Group 19">
              <a:extLst>
                <a:ext uri="{FF2B5EF4-FFF2-40B4-BE49-F238E27FC236}">
                  <a16:creationId xmlns:a16="http://schemas.microsoft.com/office/drawing/2014/main" id="{CAE6C477-4B36-C942-ABE5-1A5F1C9B34C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85725" y="57150"/>
              <a:ext cx="9112250" cy="5524500"/>
              <a:chOff x="152" y="360"/>
              <a:chExt cx="5480" cy="3456"/>
            </a:xfrm>
          </p:grpSpPr>
          <p:sp>
            <p:nvSpPr>
              <p:cNvPr id="16" name="Rectangle 10">
                <a:extLst>
                  <a:ext uri="{FF2B5EF4-FFF2-40B4-BE49-F238E27FC236}">
                    <a16:creationId xmlns:a16="http://schemas.microsoft.com/office/drawing/2014/main" id="{DCA74185-8FAE-9340-B6B7-C81FDB1321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" y="538"/>
                <a:ext cx="5460" cy="63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050"/>
              </a:p>
            </p:txBody>
          </p:sp>
          <p:grpSp>
            <p:nvGrpSpPr>
              <p:cNvPr id="17" name="Group 17">
                <a:extLst>
                  <a:ext uri="{FF2B5EF4-FFF2-40B4-BE49-F238E27FC236}">
                    <a16:creationId xmlns:a16="http://schemas.microsoft.com/office/drawing/2014/main" id="{C5B98AD2-E0A9-7D4F-851C-D21C29C080F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8" y="360"/>
                <a:ext cx="5464" cy="3456"/>
                <a:chOff x="168" y="360"/>
                <a:chExt cx="5464" cy="3456"/>
              </a:xfrm>
            </p:grpSpPr>
            <p:sp>
              <p:nvSpPr>
                <p:cNvPr id="19" name="Rectangle 5">
                  <a:extLst>
                    <a:ext uri="{FF2B5EF4-FFF2-40B4-BE49-F238E27FC236}">
                      <a16:creationId xmlns:a16="http://schemas.microsoft.com/office/drawing/2014/main" id="{54BEBC25-13FC-334A-ABD8-E860AC76DC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2" y="360"/>
                  <a:ext cx="5460" cy="345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 sz="1050"/>
                </a:p>
              </p:txBody>
            </p:sp>
            <p:sp>
              <p:nvSpPr>
                <p:cNvPr id="20" name="Rectangle 6">
                  <a:extLst>
                    <a:ext uri="{FF2B5EF4-FFF2-40B4-BE49-F238E27FC236}">
                      <a16:creationId xmlns:a16="http://schemas.microsoft.com/office/drawing/2014/main" id="{25651A0D-016E-6841-8A4E-A8ADDE48D42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2" y="1164"/>
                  <a:ext cx="5460" cy="630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 sz="1050"/>
                </a:p>
              </p:txBody>
            </p:sp>
            <p:sp>
              <p:nvSpPr>
                <p:cNvPr id="21" name="Rectangle 7">
                  <a:extLst>
                    <a:ext uri="{FF2B5EF4-FFF2-40B4-BE49-F238E27FC236}">
                      <a16:creationId xmlns:a16="http://schemas.microsoft.com/office/drawing/2014/main" id="{0537346F-C588-4644-B812-8F9D289070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2" y="1798"/>
                  <a:ext cx="5460" cy="630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 sz="1050"/>
                </a:p>
              </p:txBody>
            </p:sp>
            <p:sp>
              <p:nvSpPr>
                <p:cNvPr id="22" name="Rectangle 8">
                  <a:extLst>
                    <a:ext uri="{FF2B5EF4-FFF2-40B4-BE49-F238E27FC236}">
                      <a16:creationId xmlns:a16="http://schemas.microsoft.com/office/drawing/2014/main" id="{E63FDDB4-59C5-F649-BE65-C0E0FC7E8E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2" y="2428"/>
                  <a:ext cx="5460" cy="630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 sz="1050"/>
                </a:p>
              </p:txBody>
            </p:sp>
            <p:sp>
              <p:nvSpPr>
                <p:cNvPr id="23" name="Rectangle 9">
                  <a:extLst>
                    <a:ext uri="{FF2B5EF4-FFF2-40B4-BE49-F238E27FC236}">
                      <a16:creationId xmlns:a16="http://schemas.microsoft.com/office/drawing/2014/main" id="{8BFDA3A4-AC4C-634D-84A6-2FBFD42B66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8" y="3058"/>
                  <a:ext cx="5460" cy="630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 sz="1050"/>
                </a:p>
              </p:txBody>
            </p:sp>
            <p:sp>
              <p:nvSpPr>
                <p:cNvPr id="24" name="Rectangle 12">
                  <a:extLst>
                    <a:ext uri="{FF2B5EF4-FFF2-40B4-BE49-F238E27FC236}">
                      <a16:creationId xmlns:a16="http://schemas.microsoft.com/office/drawing/2014/main" id="{9F52C7D0-B96B-D246-8D25-227251C237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8" y="534"/>
                  <a:ext cx="192" cy="63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anchor="ctr"/>
                <a:lstStyle/>
                <a:p>
                  <a:pPr algn="ctr"/>
                  <a:r>
                    <a:rPr lang="en-GB" altLang="en-US" sz="800" b="1"/>
                    <a:t>MFM</a:t>
                  </a:r>
                </a:p>
              </p:txBody>
            </p:sp>
            <p:sp>
              <p:nvSpPr>
                <p:cNvPr id="25" name="Rectangle 13">
                  <a:extLst>
                    <a:ext uri="{FF2B5EF4-FFF2-40B4-BE49-F238E27FC236}">
                      <a16:creationId xmlns:a16="http://schemas.microsoft.com/office/drawing/2014/main" id="{31CB87A3-1002-1148-915C-80C998CCE8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8" y="1164"/>
                  <a:ext cx="192" cy="63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anchor="ctr"/>
                <a:lstStyle/>
                <a:p>
                  <a:pPr algn="ctr"/>
                  <a:r>
                    <a:rPr lang="en-GB" altLang="en-US" sz="800" b="1"/>
                    <a:t>F.Mgr&amp;SLT Member</a:t>
                  </a:r>
                </a:p>
              </p:txBody>
            </p:sp>
            <p:sp>
              <p:nvSpPr>
                <p:cNvPr id="26" name="Rectangle 14">
                  <a:extLst>
                    <a:ext uri="{FF2B5EF4-FFF2-40B4-BE49-F238E27FC236}">
                      <a16:creationId xmlns:a16="http://schemas.microsoft.com/office/drawing/2014/main" id="{BE9A8537-6F43-2B43-96FB-4868E3E99C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8" y="1798"/>
                  <a:ext cx="192" cy="63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anchor="ctr"/>
                <a:lstStyle/>
                <a:p>
                  <a:pPr algn="ctr"/>
                  <a:r>
                    <a:rPr lang="en-GB" altLang="en-US" sz="800" b="1"/>
                    <a:t>Fin Team</a:t>
                  </a:r>
                </a:p>
              </p:txBody>
            </p:sp>
            <p:sp>
              <p:nvSpPr>
                <p:cNvPr id="27" name="Rectangle 15">
                  <a:extLst>
                    <a:ext uri="{FF2B5EF4-FFF2-40B4-BE49-F238E27FC236}">
                      <a16:creationId xmlns:a16="http://schemas.microsoft.com/office/drawing/2014/main" id="{2F674BA8-EAB5-5041-8601-D63867E26C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8" y="2428"/>
                  <a:ext cx="192" cy="63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anchor="ctr"/>
                <a:lstStyle/>
                <a:p>
                  <a:pPr algn="ctr"/>
                  <a:r>
                    <a:rPr lang="en-GB" altLang="en-US" sz="800" b="1"/>
                    <a:t>Acc Panel</a:t>
                  </a:r>
                </a:p>
              </p:txBody>
            </p:sp>
            <p:sp>
              <p:nvSpPr>
                <p:cNvPr id="28" name="Rectangle 16">
                  <a:extLst>
                    <a:ext uri="{FF2B5EF4-FFF2-40B4-BE49-F238E27FC236}">
                      <a16:creationId xmlns:a16="http://schemas.microsoft.com/office/drawing/2014/main" id="{CEBEDEBF-00C9-D14A-AA2D-04E3522D53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8" y="3058"/>
                  <a:ext cx="192" cy="63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anchor="ctr"/>
                <a:lstStyle/>
                <a:p>
                  <a:pPr algn="ctr"/>
                  <a:r>
                    <a:rPr lang="en-GB" altLang="en-US" sz="800" b="1"/>
                    <a:t>Budget Holder</a:t>
                  </a:r>
                </a:p>
              </p:txBody>
            </p:sp>
          </p:grpSp>
          <p:sp>
            <p:nvSpPr>
              <p:cNvPr id="18" name="Text Box 18">
                <a:extLst>
                  <a:ext uri="{FF2B5EF4-FFF2-40B4-BE49-F238E27FC236}">
                    <a16:creationId xmlns:a16="http://schemas.microsoft.com/office/drawing/2014/main" id="{FE2EF81B-7B23-4D44-9D34-A3A14C12104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" y="361"/>
                <a:ext cx="1621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900"/>
                  <a:t>Process Name: Variable budget release</a:t>
                </a:r>
              </a:p>
            </p:txBody>
          </p:sp>
        </p:grpSp>
        <p:sp>
          <p:nvSpPr>
            <p:cNvPr id="29" name="Rectangle 50">
              <a:extLst>
                <a:ext uri="{FF2B5EF4-FFF2-40B4-BE49-F238E27FC236}">
                  <a16:creationId xmlns:a16="http://schemas.microsoft.com/office/drawing/2014/main" id="{C5A74982-31E6-A74D-A80C-FAF8DF7BFD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3925" y="2732353"/>
              <a:ext cx="1137425" cy="4220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GB" altLang="en-US" sz="200"/>
                <a:t>Release funds to cover requirements in immediate 3 months</a:t>
              </a:r>
            </a:p>
          </p:txBody>
        </p:sp>
        <p:cxnSp>
          <p:nvCxnSpPr>
            <p:cNvPr id="30" name="AutoShape 51">
              <a:extLst>
                <a:ext uri="{FF2B5EF4-FFF2-40B4-BE49-F238E27FC236}">
                  <a16:creationId xmlns:a16="http://schemas.microsoft.com/office/drawing/2014/main" id="{9B05BE19-8264-7D4B-803A-52F414349596}"/>
                </a:ext>
              </a:extLst>
            </p:cNvPr>
            <p:cNvCxnSpPr>
              <a:cxnSpLocks noChangeShapeType="1"/>
              <a:stCxn id="32" idx="0"/>
              <a:endCxn id="29" idx="1"/>
            </p:cNvCxnSpPr>
            <p:nvPr/>
          </p:nvCxnSpPr>
          <p:spPr bwMode="auto">
            <a:xfrm rot="5400000" flipH="1" flipV="1">
              <a:off x="1523040" y="2997877"/>
              <a:ext cx="575404" cy="466366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31" name="Group 85">
              <a:extLst>
                <a:ext uri="{FF2B5EF4-FFF2-40B4-BE49-F238E27FC236}">
                  <a16:creationId xmlns:a16="http://schemas.microsoft.com/office/drawing/2014/main" id="{21033B9B-AED1-E74A-B687-E36963321F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10058" y="3373296"/>
              <a:ext cx="1126178" cy="941530"/>
              <a:chOff x="678" y="2453"/>
              <a:chExt cx="701" cy="589"/>
            </a:xfrm>
          </p:grpSpPr>
          <p:sp>
            <p:nvSpPr>
              <p:cNvPr id="32" name="AutoShape 49">
                <a:extLst>
                  <a:ext uri="{FF2B5EF4-FFF2-40B4-BE49-F238E27FC236}">
                    <a16:creationId xmlns:a16="http://schemas.microsoft.com/office/drawing/2014/main" id="{3C434F3C-6578-C246-8C2F-915E2880E9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8" y="2544"/>
                <a:ext cx="582" cy="498"/>
              </a:xfrm>
              <a:prstGeom prst="flowChartDecision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r>
                  <a:rPr lang="en-GB" altLang="en-US" sz="200"/>
                  <a:t>Forecast outturn changed?</a:t>
                </a:r>
              </a:p>
            </p:txBody>
          </p:sp>
          <p:sp>
            <p:nvSpPr>
              <p:cNvPr id="33" name="Text Box 52">
                <a:extLst>
                  <a:ext uri="{FF2B5EF4-FFF2-40B4-BE49-F238E27FC236}">
                    <a16:creationId xmlns:a16="http://schemas.microsoft.com/office/drawing/2014/main" id="{AA8037F8-A887-0D4E-A6D4-211625F420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96" y="2671"/>
                <a:ext cx="183" cy="1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200"/>
                  <a:t>Yes</a:t>
                </a:r>
              </a:p>
            </p:txBody>
          </p:sp>
          <p:sp>
            <p:nvSpPr>
              <p:cNvPr id="34" name="Text Box 53">
                <a:extLst>
                  <a:ext uri="{FF2B5EF4-FFF2-40B4-BE49-F238E27FC236}">
                    <a16:creationId xmlns:a16="http://schemas.microsoft.com/office/drawing/2014/main" id="{DAD0B3EF-5833-BF49-8A95-27A0EDD2AC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92" y="2453"/>
                <a:ext cx="178" cy="1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200"/>
                  <a:t>No</a:t>
                </a:r>
              </a:p>
            </p:txBody>
          </p:sp>
        </p:grpSp>
        <p:cxnSp>
          <p:nvCxnSpPr>
            <p:cNvPr id="35" name="AutoShape 55">
              <a:extLst>
                <a:ext uri="{FF2B5EF4-FFF2-40B4-BE49-F238E27FC236}">
                  <a16:creationId xmlns:a16="http://schemas.microsoft.com/office/drawing/2014/main" id="{0BEB06E3-7DAE-AA45-904A-1AC2728136B6}"/>
                </a:ext>
              </a:extLst>
            </p:cNvPr>
            <p:cNvCxnSpPr>
              <a:cxnSpLocks noChangeShapeType="1"/>
              <a:stCxn id="32" idx="3"/>
              <a:endCxn id="38" idx="1"/>
            </p:cNvCxnSpPr>
            <p:nvPr/>
          </p:nvCxnSpPr>
          <p:spPr bwMode="auto">
            <a:xfrm flipV="1">
              <a:off x="2045059" y="3912032"/>
              <a:ext cx="119459" cy="4762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AutoShape 56">
              <a:extLst>
                <a:ext uri="{FF2B5EF4-FFF2-40B4-BE49-F238E27FC236}">
                  <a16:creationId xmlns:a16="http://schemas.microsoft.com/office/drawing/2014/main" id="{8132313D-2818-DF43-A438-8AADBD546536}"/>
                </a:ext>
              </a:extLst>
            </p:cNvPr>
            <p:cNvCxnSpPr>
              <a:cxnSpLocks noChangeShapeType="1"/>
              <a:stCxn id="38" idx="0"/>
              <a:endCxn id="29" idx="2"/>
            </p:cNvCxnSpPr>
            <p:nvPr/>
          </p:nvCxnSpPr>
          <p:spPr bwMode="auto">
            <a:xfrm rot="16200000" flipV="1">
              <a:off x="2435282" y="3331719"/>
              <a:ext cx="359636" cy="4923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37" name="Group 86">
              <a:extLst>
                <a:ext uri="{FF2B5EF4-FFF2-40B4-BE49-F238E27FC236}">
                  <a16:creationId xmlns:a16="http://schemas.microsoft.com/office/drawing/2014/main" id="{48CAB19B-F3AF-FE40-9664-2C6F59310D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64520" y="3378124"/>
              <a:ext cx="1127787" cy="931940"/>
              <a:chOff x="1396" y="2457"/>
              <a:chExt cx="702" cy="583"/>
            </a:xfrm>
          </p:grpSpPr>
          <p:sp>
            <p:nvSpPr>
              <p:cNvPr id="38" name="AutoShape 54">
                <a:extLst>
                  <a:ext uri="{FF2B5EF4-FFF2-40B4-BE49-F238E27FC236}">
                    <a16:creationId xmlns:a16="http://schemas.microsoft.com/office/drawing/2014/main" id="{8FCF7644-0B9C-DB40-B6DC-204708A9EC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6" y="2542"/>
                <a:ext cx="564" cy="498"/>
              </a:xfrm>
              <a:prstGeom prst="flowChartDecision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r>
                  <a:rPr lang="en-GB" altLang="en-US" sz="200"/>
                  <a:t>contain in local budget?</a:t>
                </a:r>
              </a:p>
            </p:txBody>
          </p:sp>
          <p:sp>
            <p:nvSpPr>
              <p:cNvPr id="39" name="Text Box 59">
                <a:extLst>
                  <a:ext uri="{FF2B5EF4-FFF2-40B4-BE49-F238E27FC236}">
                    <a16:creationId xmlns:a16="http://schemas.microsoft.com/office/drawing/2014/main" id="{612951D6-A8D2-C948-A914-B173F5A7C3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0" y="2693"/>
                <a:ext cx="178" cy="1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200"/>
                  <a:t>No</a:t>
                </a:r>
              </a:p>
            </p:txBody>
          </p:sp>
          <p:sp>
            <p:nvSpPr>
              <p:cNvPr id="40" name="Text Box 60">
                <a:extLst>
                  <a:ext uri="{FF2B5EF4-FFF2-40B4-BE49-F238E27FC236}">
                    <a16:creationId xmlns:a16="http://schemas.microsoft.com/office/drawing/2014/main" id="{5569FB78-3A1A-FA48-9BF3-06222D1FFE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8" y="2457"/>
                <a:ext cx="183" cy="1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200"/>
                  <a:t>Yes</a:t>
                </a:r>
              </a:p>
            </p:txBody>
          </p:sp>
        </p:grpSp>
        <p:cxnSp>
          <p:nvCxnSpPr>
            <p:cNvPr id="41" name="AutoShape 62">
              <a:extLst>
                <a:ext uri="{FF2B5EF4-FFF2-40B4-BE49-F238E27FC236}">
                  <a16:creationId xmlns:a16="http://schemas.microsoft.com/office/drawing/2014/main" id="{B2B8AF12-5C75-B540-B65F-DEEB10787418}"/>
                </a:ext>
              </a:extLst>
            </p:cNvPr>
            <p:cNvCxnSpPr>
              <a:cxnSpLocks noChangeShapeType="1"/>
              <a:stCxn id="38" idx="3"/>
              <a:endCxn id="45" idx="1"/>
            </p:cNvCxnSpPr>
            <p:nvPr/>
          </p:nvCxnSpPr>
          <p:spPr bwMode="auto">
            <a:xfrm flipV="1">
              <a:off x="3070603" y="1842746"/>
              <a:ext cx="259917" cy="2069286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9A1C3A27-49E7-674D-937D-25DBB2EF92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4250" y="2665678"/>
              <a:ext cx="1137425" cy="4220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GB" altLang="en-US" sz="200"/>
                <a:t>Reallocate budgets &amp; release / recall funds as appropriate</a:t>
              </a:r>
            </a:p>
          </p:txBody>
        </p:sp>
        <p:cxnSp>
          <p:nvCxnSpPr>
            <p:cNvPr id="43" name="AutoShape 65">
              <a:extLst>
                <a:ext uri="{FF2B5EF4-FFF2-40B4-BE49-F238E27FC236}">
                  <a16:creationId xmlns:a16="http://schemas.microsoft.com/office/drawing/2014/main" id="{38BE7A6D-E1DD-9B41-BDC7-C2F00177F4EE}"/>
                </a:ext>
              </a:extLst>
            </p:cNvPr>
            <p:cNvCxnSpPr>
              <a:cxnSpLocks noChangeShapeType="1"/>
              <a:stCxn id="45" idx="2"/>
              <a:endCxn id="42" idx="1"/>
            </p:cNvCxnSpPr>
            <p:nvPr/>
          </p:nvCxnSpPr>
          <p:spPr bwMode="auto">
            <a:xfrm rot="16200000" flipH="1">
              <a:off x="4579150" y="1541582"/>
              <a:ext cx="635905" cy="2034296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44" name="Group 102">
              <a:extLst>
                <a:ext uri="{FF2B5EF4-FFF2-40B4-BE49-F238E27FC236}">
                  <a16:creationId xmlns:a16="http://schemas.microsoft.com/office/drawing/2014/main" id="{A3D6A7E1-C431-FB4F-B30E-AE761633B6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30522" y="1444718"/>
              <a:ext cx="1330210" cy="911161"/>
              <a:chOff x="2150" y="1232"/>
              <a:chExt cx="828" cy="570"/>
            </a:xfrm>
          </p:grpSpPr>
          <p:sp>
            <p:nvSpPr>
              <p:cNvPr id="45" name="AutoShape 58">
                <a:extLst>
                  <a:ext uri="{FF2B5EF4-FFF2-40B4-BE49-F238E27FC236}">
                    <a16:creationId xmlns:a16="http://schemas.microsoft.com/office/drawing/2014/main" id="{205DD29B-1F33-3E42-9E8E-E632B98D14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0" y="1232"/>
                <a:ext cx="684" cy="498"/>
              </a:xfrm>
              <a:prstGeom prst="flowChartDecision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r>
                  <a:rPr lang="en-GB" altLang="en-US" sz="200"/>
                  <a:t>contain in SLT member’s budget?</a:t>
                </a:r>
              </a:p>
            </p:txBody>
          </p:sp>
          <p:sp>
            <p:nvSpPr>
              <p:cNvPr id="46" name="Text Box 67">
                <a:extLst>
                  <a:ext uri="{FF2B5EF4-FFF2-40B4-BE49-F238E27FC236}">
                    <a16:creationId xmlns:a16="http://schemas.microsoft.com/office/drawing/2014/main" id="{D4F192B8-9F5D-6647-9D96-4E52AC50D23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8" y="1675"/>
                <a:ext cx="183" cy="1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200"/>
                  <a:t>Yes</a:t>
                </a:r>
              </a:p>
            </p:txBody>
          </p:sp>
          <p:sp>
            <p:nvSpPr>
              <p:cNvPr id="47" name="Text Box 68">
                <a:extLst>
                  <a:ext uri="{FF2B5EF4-FFF2-40B4-BE49-F238E27FC236}">
                    <a16:creationId xmlns:a16="http://schemas.microsoft.com/office/drawing/2014/main" id="{6D0DA6F6-3848-7D4E-9A84-8B424859E4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00" y="1347"/>
                <a:ext cx="178" cy="1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200"/>
                  <a:t>No</a:t>
                </a:r>
              </a:p>
            </p:txBody>
          </p:sp>
        </p:grpSp>
        <p:sp>
          <p:nvSpPr>
            <p:cNvPr id="48" name="Rectangle 71">
              <a:extLst>
                <a:ext uri="{FF2B5EF4-FFF2-40B4-BE49-F238E27FC236}">
                  <a16:creationId xmlns:a16="http://schemas.microsoft.com/office/drawing/2014/main" id="{3A9DB8FA-00FC-0541-B857-D6ABDEF287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463" y="3629886"/>
              <a:ext cx="636187" cy="5658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GB" altLang="en-US" sz="200"/>
                <a:t>Review YTD spend &amp; plans </a:t>
              </a:r>
            </a:p>
          </p:txBody>
        </p:sp>
        <p:cxnSp>
          <p:nvCxnSpPr>
            <p:cNvPr id="49" name="AutoShape 73">
              <a:extLst>
                <a:ext uri="{FF2B5EF4-FFF2-40B4-BE49-F238E27FC236}">
                  <a16:creationId xmlns:a16="http://schemas.microsoft.com/office/drawing/2014/main" id="{B54E4D12-166C-2948-838D-6A69093BD916}"/>
                </a:ext>
              </a:extLst>
            </p:cNvPr>
            <p:cNvCxnSpPr>
              <a:cxnSpLocks noChangeShapeType="1"/>
              <a:stCxn id="56" idx="3"/>
              <a:endCxn id="60" idx="1"/>
            </p:cNvCxnSpPr>
            <p:nvPr/>
          </p:nvCxnSpPr>
          <p:spPr bwMode="auto">
            <a:xfrm flipV="1">
              <a:off x="7030514" y="868065"/>
              <a:ext cx="98182" cy="3197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AutoShape 74">
              <a:extLst>
                <a:ext uri="{FF2B5EF4-FFF2-40B4-BE49-F238E27FC236}">
                  <a16:creationId xmlns:a16="http://schemas.microsoft.com/office/drawing/2014/main" id="{2878EFE9-603D-744B-A448-1B710DE06E46}"/>
                </a:ext>
              </a:extLst>
            </p:cNvPr>
            <p:cNvCxnSpPr>
              <a:cxnSpLocks noChangeShapeType="1"/>
              <a:stCxn id="56" idx="2"/>
              <a:endCxn id="42" idx="0"/>
            </p:cNvCxnSpPr>
            <p:nvPr/>
          </p:nvCxnSpPr>
          <p:spPr bwMode="auto">
            <a:xfrm>
              <a:off x="6481080" y="1269294"/>
              <a:ext cx="1883" cy="1396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1" name="Rectangle 75">
              <a:extLst>
                <a:ext uri="{FF2B5EF4-FFF2-40B4-BE49-F238E27FC236}">
                  <a16:creationId xmlns:a16="http://schemas.microsoft.com/office/drawing/2014/main" id="{036302E6-FF92-A945-A0AE-75850A03C5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1225" y="2665678"/>
              <a:ext cx="1137425" cy="4220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GB" altLang="en-US" sz="200"/>
                <a:t>Release contingency to allow budget holder to place PO</a:t>
              </a:r>
            </a:p>
          </p:txBody>
        </p:sp>
        <p:cxnSp>
          <p:nvCxnSpPr>
            <p:cNvPr id="52" name="AutoShape 76">
              <a:extLst>
                <a:ext uri="{FF2B5EF4-FFF2-40B4-BE49-F238E27FC236}">
                  <a16:creationId xmlns:a16="http://schemas.microsoft.com/office/drawing/2014/main" id="{67167BB6-1007-754A-B2E8-9E59E0F6C64D}"/>
                </a:ext>
              </a:extLst>
            </p:cNvPr>
            <p:cNvCxnSpPr>
              <a:cxnSpLocks noChangeShapeType="1"/>
              <a:stCxn id="60" idx="2"/>
              <a:endCxn id="51" idx="0"/>
            </p:cNvCxnSpPr>
            <p:nvPr/>
          </p:nvCxnSpPr>
          <p:spPr bwMode="auto">
            <a:xfrm>
              <a:off x="7678130" y="1266097"/>
              <a:ext cx="1808" cy="13995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" name="Rectangle 77">
              <a:extLst>
                <a:ext uri="{FF2B5EF4-FFF2-40B4-BE49-F238E27FC236}">
                  <a16:creationId xmlns:a16="http://schemas.microsoft.com/office/drawing/2014/main" id="{2A805956-AB40-EC4E-8A2C-5240BED2B6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813" y="2532923"/>
              <a:ext cx="636187" cy="5658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GB" altLang="en-US" sz="200"/>
                <a:t>Prepare analysis </a:t>
              </a:r>
            </a:p>
          </p:txBody>
        </p:sp>
        <p:sp>
          <p:nvSpPr>
            <p:cNvPr id="54" name="Rectangle 78">
              <a:extLst>
                <a:ext uri="{FF2B5EF4-FFF2-40B4-BE49-F238E27FC236}">
                  <a16:creationId xmlns:a16="http://schemas.microsoft.com/office/drawing/2014/main" id="{CB9B70AC-3940-6B4B-973F-F81BE82992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638" y="4510948"/>
              <a:ext cx="636187" cy="5658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GB" altLang="en-US" sz="200"/>
                <a:t>Update forecasts </a:t>
              </a:r>
            </a:p>
          </p:txBody>
        </p:sp>
        <p:grpSp>
          <p:nvGrpSpPr>
            <p:cNvPr id="55" name="Group 87">
              <a:extLst>
                <a:ext uri="{FF2B5EF4-FFF2-40B4-BE49-F238E27FC236}">
                  <a16:creationId xmlns:a16="http://schemas.microsoft.com/office/drawing/2014/main" id="{B956E5D3-C588-9F44-A007-B1015AB48CD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31649" y="473229"/>
              <a:ext cx="1262736" cy="901570"/>
              <a:chOff x="3962" y="626"/>
              <a:chExt cx="786" cy="564"/>
            </a:xfrm>
          </p:grpSpPr>
          <p:sp>
            <p:nvSpPr>
              <p:cNvPr id="56" name="AutoShape 69">
                <a:extLst>
                  <a:ext uri="{FF2B5EF4-FFF2-40B4-BE49-F238E27FC236}">
                    <a16:creationId xmlns:a16="http://schemas.microsoft.com/office/drawing/2014/main" id="{0EF0522E-C3A6-3B47-AFBF-DDE93CFCE5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62" y="626"/>
                <a:ext cx="684" cy="498"/>
              </a:xfrm>
              <a:prstGeom prst="flowChartDecision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r>
                  <a:rPr lang="en-GB" altLang="en-US" sz="200"/>
                  <a:t>Can this be contained in overall budget</a:t>
                </a:r>
              </a:p>
            </p:txBody>
          </p:sp>
          <p:sp>
            <p:nvSpPr>
              <p:cNvPr id="57" name="Text Box 81">
                <a:extLst>
                  <a:ext uri="{FF2B5EF4-FFF2-40B4-BE49-F238E27FC236}">
                    <a16:creationId xmlns:a16="http://schemas.microsoft.com/office/drawing/2014/main" id="{57BACAD2-1E7C-C14E-93EB-D169E660B0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24" y="1063"/>
                <a:ext cx="183" cy="1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200"/>
                  <a:t>Yes</a:t>
                </a:r>
              </a:p>
            </p:txBody>
          </p:sp>
          <p:sp>
            <p:nvSpPr>
              <p:cNvPr id="58" name="Text Box 83">
                <a:extLst>
                  <a:ext uri="{FF2B5EF4-FFF2-40B4-BE49-F238E27FC236}">
                    <a16:creationId xmlns:a16="http://schemas.microsoft.com/office/drawing/2014/main" id="{5F2AD1CC-9606-2A48-BE20-28416B373E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70" y="729"/>
                <a:ext cx="178" cy="1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200"/>
                  <a:t>No</a:t>
                </a:r>
              </a:p>
            </p:txBody>
          </p:sp>
        </p:grpSp>
        <p:grpSp>
          <p:nvGrpSpPr>
            <p:cNvPr id="59" name="Group 88">
              <a:extLst>
                <a:ext uri="{FF2B5EF4-FFF2-40B4-BE49-F238E27FC236}">
                  <a16:creationId xmlns:a16="http://schemas.microsoft.com/office/drawing/2014/main" id="{77D9FCAF-628A-0A4D-A6A5-FFDDF8B3627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28701" y="470032"/>
              <a:ext cx="1256309" cy="904767"/>
              <a:chOff x="4794" y="624"/>
              <a:chExt cx="782" cy="566"/>
            </a:xfrm>
          </p:grpSpPr>
          <p:sp>
            <p:nvSpPr>
              <p:cNvPr id="60" name="AutoShape 70">
                <a:extLst>
                  <a:ext uri="{FF2B5EF4-FFF2-40B4-BE49-F238E27FC236}">
                    <a16:creationId xmlns:a16="http://schemas.microsoft.com/office/drawing/2014/main" id="{E19EEC2D-2C73-E84F-A1C9-FF5F588E5C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4" y="624"/>
                <a:ext cx="684" cy="498"/>
              </a:xfrm>
              <a:prstGeom prst="flowChartDecision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r>
                  <a:rPr lang="en-GB" altLang="en-US" sz="200"/>
                  <a:t>Allocate contingency?</a:t>
                </a:r>
              </a:p>
            </p:txBody>
          </p:sp>
          <p:sp>
            <p:nvSpPr>
              <p:cNvPr id="61" name="Text Box 82">
                <a:extLst>
                  <a:ext uri="{FF2B5EF4-FFF2-40B4-BE49-F238E27FC236}">
                    <a16:creationId xmlns:a16="http://schemas.microsoft.com/office/drawing/2014/main" id="{A150B7E4-76DF-804B-94A3-412183DCA9B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2" y="1063"/>
                <a:ext cx="183" cy="1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200"/>
                  <a:t>Yes</a:t>
                </a:r>
              </a:p>
            </p:txBody>
          </p:sp>
          <p:sp>
            <p:nvSpPr>
              <p:cNvPr id="62" name="Text Box 84">
                <a:extLst>
                  <a:ext uri="{FF2B5EF4-FFF2-40B4-BE49-F238E27FC236}">
                    <a16:creationId xmlns:a16="http://schemas.microsoft.com/office/drawing/2014/main" id="{A298DCDF-BFD8-0847-B523-43E5FD6A0F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98" y="729"/>
                <a:ext cx="178" cy="1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200"/>
                  <a:t>No</a:t>
                </a:r>
              </a:p>
            </p:txBody>
          </p:sp>
        </p:grpSp>
        <p:sp>
          <p:nvSpPr>
            <p:cNvPr id="63" name="Rectangle 89">
              <a:extLst>
                <a:ext uri="{FF2B5EF4-FFF2-40B4-BE49-F238E27FC236}">
                  <a16:creationId xmlns:a16="http://schemas.microsoft.com/office/drawing/2014/main" id="{578E3A50-4D40-004F-8AC6-E8F3884575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68063" y="4539523"/>
              <a:ext cx="636187" cy="5658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GB" altLang="en-US" sz="200"/>
                <a:t>Place orders in line with budget </a:t>
              </a:r>
            </a:p>
          </p:txBody>
        </p:sp>
        <p:cxnSp>
          <p:nvCxnSpPr>
            <p:cNvPr id="64" name="AutoShape 90">
              <a:extLst>
                <a:ext uri="{FF2B5EF4-FFF2-40B4-BE49-F238E27FC236}">
                  <a16:creationId xmlns:a16="http://schemas.microsoft.com/office/drawing/2014/main" id="{5DF96B39-90FF-034E-80A4-A26DA1B77A26}"/>
                </a:ext>
              </a:extLst>
            </p:cNvPr>
            <p:cNvCxnSpPr>
              <a:cxnSpLocks noChangeShapeType="1"/>
              <a:stCxn id="29" idx="3"/>
              <a:endCxn id="63" idx="1"/>
            </p:cNvCxnSpPr>
            <p:nvPr/>
          </p:nvCxnSpPr>
          <p:spPr bwMode="auto">
            <a:xfrm>
              <a:off x="3181350" y="2943358"/>
              <a:ext cx="4786713" cy="1879104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AutoShape 91">
              <a:extLst>
                <a:ext uri="{FF2B5EF4-FFF2-40B4-BE49-F238E27FC236}">
                  <a16:creationId xmlns:a16="http://schemas.microsoft.com/office/drawing/2014/main" id="{97448918-B301-0C45-BE0B-8840AE407536}"/>
                </a:ext>
              </a:extLst>
            </p:cNvPr>
            <p:cNvCxnSpPr>
              <a:cxnSpLocks noChangeShapeType="1"/>
              <a:stCxn id="42" idx="2"/>
              <a:endCxn id="63" idx="1"/>
            </p:cNvCxnSpPr>
            <p:nvPr/>
          </p:nvCxnSpPr>
          <p:spPr bwMode="auto">
            <a:xfrm rot="16200000" flipH="1">
              <a:off x="6358126" y="3212525"/>
              <a:ext cx="1734774" cy="148510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AutoShape 92">
              <a:extLst>
                <a:ext uri="{FF2B5EF4-FFF2-40B4-BE49-F238E27FC236}">
                  <a16:creationId xmlns:a16="http://schemas.microsoft.com/office/drawing/2014/main" id="{DD83E4B5-0A4F-E446-8225-23C31196C26D}"/>
                </a:ext>
              </a:extLst>
            </p:cNvPr>
            <p:cNvCxnSpPr>
              <a:cxnSpLocks noChangeShapeType="1"/>
              <a:stCxn id="51" idx="2"/>
              <a:endCxn id="63" idx="0"/>
            </p:cNvCxnSpPr>
            <p:nvPr/>
          </p:nvCxnSpPr>
          <p:spPr bwMode="auto">
            <a:xfrm rot="16200000" flipH="1">
              <a:off x="7257130" y="3510495"/>
              <a:ext cx="1451835" cy="606219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AutoShape 93">
              <a:extLst>
                <a:ext uri="{FF2B5EF4-FFF2-40B4-BE49-F238E27FC236}">
                  <a16:creationId xmlns:a16="http://schemas.microsoft.com/office/drawing/2014/main" id="{9B44CC83-7944-CC4D-A5EE-5863D40D1381}"/>
                </a:ext>
              </a:extLst>
            </p:cNvPr>
            <p:cNvCxnSpPr>
              <a:cxnSpLocks noChangeShapeType="1"/>
              <a:stCxn id="53" idx="2"/>
              <a:endCxn id="48" idx="0"/>
            </p:cNvCxnSpPr>
            <p:nvPr/>
          </p:nvCxnSpPr>
          <p:spPr bwMode="auto">
            <a:xfrm rot="5400000">
              <a:off x="429190" y="3361168"/>
              <a:ext cx="531085" cy="635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AutoShape 94">
              <a:extLst>
                <a:ext uri="{FF2B5EF4-FFF2-40B4-BE49-F238E27FC236}">
                  <a16:creationId xmlns:a16="http://schemas.microsoft.com/office/drawing/2014/main" id="{2694B218-6DDC-104E-B8C4-384A3EBE8758}"/>
                </a:ext>
              </a:extLst>
            </p:cNvPr>
            <p:cNvCxnSpPr>
              <a:cxnSpLocks noChangeShapeType="1"/>
              <a:stCxn id="54" idx="0"/>
              <a:endCxn id="48" idx="2"/>
            </p:cNvCxnSpPr>
            <p:nvPr/>
          </p:nvCxnSpPr>
          <p:spPr bwMode="auto">
            <a:xfrm rot="16200000" flipV="1">
              <a:off x="535553" y="4351768"/>
              <a:ext cx="315184" cy="3175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AutoShape 95">
              <a:extLst>
                <a:ext uri="{FF2B5EF4-FFF2-40B4-BE49-F238E27FC236}">
                  <a16:creationId xmlns:a16="http://schemas.microsoft.com/office/drawing/2014/main" id="{D878E919-479D-5849-881A-F627EE6C14C6}"/>
                </a:ext>
              </a:extLst>
            </p:cNvPr>
            <p:cNvCxnSpPr>
              <a:cxnSpLocks noChangeShapeType="1"/>
              <a:stCxn id="48" idx="3"/>
              <a:endCxn id="32" idx="1"/>
            </p:cNvCxnSpPr>
            <p:nvPr/>
          </p:nvCxnSpPr>
          <p:spPr bwMode="auto">
            <a:xfrm>
              <a:off x="1009650" y="3912825"/>
              <a:ext cx="100408" cy="396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AutoShape 100">
              <a:extLst>
                <a:ext uri="{FF2B5EF4-FFF2-40B4-BE49-F238E27FC236}">
                  <a16:creationId xmlns:a16="http://schemas.microsoft.com/office/drawing/2014/main" id="{7760E2D0-3D00-D541-BC7B-CDA9369951F9}"/>
                </a:ext>
              </a:extLst>
            </p:cNvPr>
            <p:cNvCxnSpPr>
              <a:cxnSpLocks noChangeShapeType="1"/>
              <a:stCxn id="75" idx="1"/>
              <a:endCxn id="45" idx="3"/>
            </p:cNvCxnSpPr>
            <p:nvPr/>
          </p:nvCxnSpPr>
          <p:spPr bwMode="auto">
            <a:xfrm flipH="1" flipV="1">
              <a:off x="4429388" y="1842746"/>
              <a:ext cx="211687" cy="20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1" name="Text Box 98">
              <a:extLst>
                <a:ext uri="{FF2B5EF4-FFF2-40B4-BE49-F238E27FC236}">
                  <a16:creationId xmlns:a16="http://schemas.microsoft.com/office/drawing/2014/main" id="{3F196045-56BB-BA48-8F23-3F0EDDC0CE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07967" y="2140159"/>
              <a:ext cx="186358" cy="2030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endParaRPr lang="en-US" altLang="en-US" sz="200"/>
            </a:p>
          </p:txBody>
        </p:sp>
        <p:sp>
          <p:nvSpPr>
            <p:cNvPr id="72" name="Rectangle 105">
              <a:extLst>
                <a:ext uri="{FF2B5EF4-FFF2-40B4-BE49-F238E27FC236}">
                  <a16:creationId xmlns:a16="http://schemas.microsoft.com/office/drawing/2014/main" id="{D5A4D973-8A73-8A40-A946-82F7A81AB7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7538" y="586648"/>
              <a:ext cx="636187" cy="5658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GB" altLang="en-US" sz="200"/>
                <a:t>Don’t spend </a:t>
              </a:r>
            </a:p>
          </p:txBody>
        </p:sp>
        <p:sp>
          <p:nvSpPr>
            <p:cNvPr id="73" name="Rectangle 108">
              <a:extLst>
                <a:ext uri="{FF2B5EF4-FFF2-40B4-BE49-F238E27FC236}">
                  <a16:creationId xmlns:a16="http://schemas.microsoft.com/office/drawing/2014/main" id="{BDA812CB-C044-F44B-8DF0-F53184C691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55413" y="583473"/>
              <a:ext cx="636187" cy="5658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GB" altLang="en-US" sz="200"/>
                <a:t>Escalate overspend </a:t>
              </a:r>
            </a:p>
          </p:txBody>
        </p:sp>
        <p:cxnSp>
          <p:nvCxnSpPr>
            <p:cNvPr id="74" name="AutoShape 109">
              <a:extLst>
                <a:ext uri="{FF2B5EF4-FFF2-40B4-BE49-F238E27FC236}">
                  <a16:creationId xmlns:a16="http://schemas.microsoft.com/office/drawing/2014/main" id="{BCC1DE35-8AB2-9340-B72B-BCCEB1383946}"/>
                </a:ext>
              </a:extLst>
            </p:cNvPr>
            <p:cNvCxnSpPr>
              <a:cxnSpLocks noChangeShapeType="1"/>
              <a:stCxn id="60" idx="3"/>
              <a:endCxn id="73" idx="1"/>
            </p:cNvCxnSpPr>
            <p:nvPr/>
          </p:nvCxnSpPr>
          <p:spPr bwMode="auto">
            <a:xfrm flipV="1">
              <a:off x="8227564" y="866412"/>
              <a:ext cx="127849" cy="1653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5" name="Rectangle 110">
              <a:extLst>
                <a:ext uri="{FF2B5EF4-FFF2-40B4-BE49-F238E27FC236}">
                  <a16:creationId xmlns:a16="http://schemas.microsoft.com/office/drawing/2014/main" id="{C3BCBC6B-365C-AA45-A9E9-F71A443554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075" y="1633803"/>
              <a:ext cx="1137425" cy="4220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GB" altLang="en-US" sz="200"/>
                <a:t>Agree business case for additional funding</a:t>
              </a:r>
            </a:p>
          </p:txBody>
        </p:sp>
        <p:sp>
          <p:nvSpPr>
            <p:cNvPr id="76" name="AutoShape 112">
              <a:extLst>
                <a:ext uri="{FF2B5EF4-FFF2-40B4-BE49-F238E27FC236}">
                  <a16:creationId xmlns:a16="http://schemas.microsoft.com/office/drawing/2014/main" id="{F082C541-4DF0-1544-BE3A-7559A053A1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4232" y="470760"/>
              <a:ext cx="1098868" cy="796065"/>
            </a:xfrm>
            <a:prstGeom prst="flowChartDecision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GB" altLang="en-US" sz="200"/>
                <a:t>Approve the business case</a:t>
              </a:r>
            </a:p>
          </p:txBody>
        </p:sp>
        <p:sp>
          <p:nvSpPr>
            <p:cNvPr id="77" name="Text Box 113">
              <a:extLst>
                <a:ext uri="{FF2B5EF4-FFF2-40B4-BE49-F238E27FC236}">
                  <a16:creationId xmlns:a16="http://schemas.microsoft.com/office/drawing/2014/main" id="{73B0FC1B-34DC-D848-941B-0699A916A6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44617" y="654260"/>
              <a:ext cx="300422" cy="2030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GB" altLang="en-US" sz="200"/>
                <a:t>No</a:t>
              </a:r>
            </a:p>
          </p:txBody>
        </p:sp>
        <p:sp>
          <p:nvSpPr>
            <p:cNvPr id="78" name="Text Box 114">
              <a:extLst>
                <a:ext uri="{FF2B5EF4-FFF2-40B4-BE49-F238E27FC236}">
                  <a16:creationId xmlns:a16="http://schemas.microsoft.com/office/drawing/2014/main" id="{49F17D2F-E502-D046-B9ED-53CEB1FA31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71265" y="666960"/>
              <a:ext cx="340585" cy="2030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GB" altLang="en-US" sz="200"/>
                <a:t>Yes</a:t>
              </a:r>
            </a:p>
          </p:txBody>
        </p:sp>
        <p:cxnSp>
          <p:nvCxnSpPr>
            <p:cNvPr id="79" name="AutoShape 115">
              <a:extLst>
                <a:ext uri="{FF2B5EF4-FFF2-40B4-BE49-F238E27FC236}">
                  <a16:creationId xmlns:a16="http://schemas.microsoft.com/office/drawing/2014/main" id="{D551F905-CC0A-4D46-9B05-766669DEBE20}"/>
                </a:ext>
              </a:extLst>
            </p:cNvPr>
            <p:cNvCxnSpPr>
              <a:cxnSpLocks noChangeShapeType="1"/>
              <a:stCxn id="75" idx="0"/>
              <a:endCxn id="76" idx="2"/>
            </p:cNvCxnSpPr>
            <p:nvPr/>
          </p:nvCxnSpPr>
          <p:spPr bwMode="auto">
            <a:xfrm rot="16200000" flipV="1">
              <a:off x="5023238" y="1447253"/>
              <a:ext cx="366978" cy="6122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AutoShape 116">
              <a:extLst>
                <a:ext uri="{FF2B5EF4-FFF2-40B4-BE49-F238E27FC236}">
                  <a16:creationId xmlns:a16="http://schemas.microsoft.com/office/drawing/2014/main" id="{22127384-99CB-0D4C-B081-6EBC97B6BAEE}"/>
                </a:ext>
              </a:extLst>
            </p:cNvPr>
            <p:cNvCxnSpPr>
              <a:cxnSpLocks noChangeShapeType="1"/>
              <a:stCxn id="76" idx="3"/>
              <a:endCxn id="56" idx="1"/>
            </p:cNvCxnSpPr>
            <p:nvPr/>
          </p:nvCxnSpPr>
          <p:spPr bwMode="auto">
            <a:xfrm>
              <a:off x="5753100" y="868793"/>
              <a:ext cx="178545" cy="2469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AutoShape 117">
              <a:extLst>
                <a:ext uri="{FF2B5EF4-FFF2-40B4-BE49-F238E27FC236}">
                  <a16:creationId xmlns:a16="http://schemas.microsoft.com/office/drawing/2014/main" id="{4E949E78-D0B1-724F-901A-E7264241E592}"/>
                </a:ext>
              </a:extLst>
            </p:cNvPr>
            <p:cNvCxnSpPr>
              <a:cxnSpLocks noChangeShapeType="1"/>
              <a:stCxn id="76" idx="1"/>
              <a:endCxn id="72" idx="3"/>
            </p:cNvCxnSpPr>
            <p:nvPr/>
          </p:nvCxnSpPr>
          <p:spPr bwMode="auto">
            <a:xfrm flipH="1">
              <a:off x="4403725" y="868793"/>
              <a:ext cx="250507" cy="79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3" name="Oval 2">
            <a:extLst>
              <a:ext uri="{FF2B5EF4-FFF2-40B4-BE49-F238E27FC236}">
                <a16:creationId xmlns:a16="http://schemas.microsoft.com/office/drawing/2014/main" id="{4B2EA114-87C1-7845-9F58-76C5C79BB96A}"/>
              </a:ext>
            </a:extLst>
          </p:cNvPr>
          <p:cNvSpPr/>
          <p:nvPr/>
        </p:nvSpPr>
        <p:spPr>
          <a:xfrm>
            <a:off x="949234" y="2196989"/>
            <a:ext cx="3097616" cy="161982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25045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5B9C5-53C3-6249-B716-980C19194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What are the 7 wastes?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C0AF59-AD2C-CF43-8F81-49E933AEBAB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0CC7518-7C96-4030-B1ED-F90F120F62D5}" type="slidenum">
              <a:rPr lang="en-GB" smtClean="0"/>
              <a:pPr/>
              <a:t>11</a:t>
            </a:fld>
            <a:endParaRPr lang="en-GB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83AC2CC-BA3D-AC41-85B4-AB00D5DB05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251" y="2778245"/>
            <a:ext cx="1238250" cy="1257300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4B11D48-E62C-DC4A-80FC-BAAE3A659F7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3334" y="2806727"/>
            <a:ext cx="1333500" cy="123825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8CA3E4F1-12D2-7C4A-B392-7B8AF1ED10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709331" y="2825777"/>
            <a:ext cx="1266825" cy="12192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6A17479-9EC6-5B44-8774-51C064CB28F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54198" y="920870"/>
            <a:ext cx="1400175" cy="12192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EBC37307-047E-414B-ABE1-AE720999445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1251" y="930395"/>
            <a:ext cx="1228725" cy="123825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BFF1E044-C282-F14E-87E2-B25258A08AA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970395" y="920870"/>
            <a:ext cx="1295400" cy="124777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D4B1F91C-2BD6-824B-BC39-FBD29DB475BC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705648" y="920870"/>
            <a:ext cx="1152525" cy="1276350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D955269A-3BD5-BC49-B984-854CF2E437C9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425636" y="2778245"/>
            <a:ext cx="1257300" cy="125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09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C160D-563E-AC40-A1A4-F4F6E1F2E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Transform?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AC080F-70CE-334E-B57F-CA0DB0A71D4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1C3676-ED71-3C44-B551-01CE1023B7A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2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6ED2B60B-B62D-AC4A-B5C6-4620309BA9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93131" y="1963694"/>
            <a:ext cx="1928813" cy="3467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69056" tIns="34529" rIns="69056" bIns="34529"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x-none" altLang="x-none">
              <a:ea typeface="Times New Roman" charset="0"/>
              <a:cs typeface="Times New Roman" charset="0"/>
            </a:endParaRP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5EC187D6-86B8-124C-96E0-C6976803D0A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88236612"/>
              </p:ext>
            </p:extLst>
          </p:nvPr>
        </p:nvGraphicFramePr>
        <p:xfrm>
          <a:off x="1983583" y="1330281"/>
          <a:ext cx="1556147" cy="155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15" name="Chart" r:id="rId3" imgW="6981804" imgH="5286451" progId="MSGraph.Chart.8">
                  <p:embed followColorScheme="full"/>
                </p:oleObj>
              </mc:Choice>
              <mc:Fallback>
                <p:oleObj name="Chart" r:id="rId3" imgW="6981804" imgH="5286451" progId="MSGraph.Chart.8">
                  <p:embed followColorScheme="full"/>
                  <p:pic>
                    <p:nvPicPr>
                      <p:cNvPr id="5" name="Object 4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5199" t="8810" r="15979"/>
                      <a:stretch>
                        <a:fillRect/>
                      </a:stretch>
                    </p:blipFill>
                    <p:spPr bwMode="auto">
                      <a:xfrm>
                        <a:off x="1983583" y="1330281"/>
                        <a:ext cx="1556147" cy="155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F5FFF0DF-334A-8B45-9264-911E120D75E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57310125"/>
              </p:ext>
            </p:extLst>
          </p:nvPr>
        </p:nvGraphicFramePr>
        <p:xfrm>
          <a:off x="5369719" y="1460060"/>
          <a:ext cx="1458516" cy="1389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3416" name="Chart" r:id="rId5" imgW="7715393" imgH="5943600" progId="MSGraph.Chart.8">
                  <p:embed followColorScheme="full"/>
                </p:oleObj>
              </mc:Choice>
              <mc:Fallback>
                <p:oleObj name="Chart" r:id="rId5" imgW="7715393" imgH="5943600" progId="MSGraph.Chart.8">
                  <p:embed followColorScheme="full"/>
                  <p:pic>
                    <p:nvPicPr>
                      <p:cNvPr id="6" name="Object 5"/>
                      <p:cNvPicPr>
                        <a:picLocks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l="15199" t="8810" r="15979"/>
                      <a:stretch>
                        <a:fillRect/>
                      </a:stretch>
                    </p:blipFill>
                    <p:spPr bwMode="auto">
                      <a:xfrm>
                        <a:off x="5369719" y="1460060"/>
                        <a:ext cx="1458516" cy="138946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8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>
            <a:extLst>
              <a:ext uri="{FF2B5EF4-FFF2-40B4-BE49-F238E27FC236}">
                <a16:creationId xmlns:a16="http://schemas.microsoft.com/office/drawing/2014/main" id="{3BE741D5-0B52-554B-932E-657C9F4065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0003" y="1199313"/>
            <a:ext cx="1843088" cy="3107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9056" tIns="34529" rIns="69056" bIns="34529" anchor="ctr"/>
          <a:lstStyle/>
          <a:p>
            <a:pPr algn="ctr" eaLnBrk="0" hangingPunct="0"/>
            <a:r>
              <a:rPr lang="en-US" altLang="x-none" sz="1200" b="1">
                <a:ea typeface="Times New Roman" charset="0"/>
                <a:cs typeface="Times New Roman" charset="0"/>
              </a:rPr>
              <a:t>Traditional approach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11B4D68-8F87-914C-A371-034E682F6E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212" y="1210027"/>
            <a:ext cx="1843088" cy="3107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9056" tIns="34529" rIns="69056" bIns="34529" anchor="ctr"/>
          <a:lstStyle/>
          <a:p>
            <a:pPr algn="ctr" eaLnBrk="0" hangingPunct="0"/>
            <a:r>
              <a:rPr lang="en-US" altLang="x-none" sz="1200" b="1">
                <a:ea typeface="Times New Roman" charset="0"/>
                <a:cs typeface="Times New Roman" charset="0"/>
              </a:rPr>
              <a:t>New vision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DD4E147-444A-974C-807B-29DDC4D816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20480" y="1675562"/>
            <a:ext cx="500137" cy="41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9056" tIns="34529" rIns="69056" bIns="34529">
            <a:spAutoFit/>
          </a:bodyPr>
          <a:lstStyle/>
          <a:p>
            <a:pPr algn="ctr" eaLnBrk="0" hangingPunct="0"/>
            <a:r>
              <a:rPr lang="en-US" altLang="x-none" sz="750" b="1">
                <a:solidFill>
                  <a:schemeClr val="bg1"/>
                </a:solidFill>
                <a:ea typeface="Times New Roman" charset="0"/>
                <a:cs typeface="Times New Roman" charset="0"/>
              </a:rPr>
              <a:t>Decision </a:t>
            </a:r>
          </a:p>
          <a:p>
            <a:pPr algn="ctr" eaLnBrk="0" hangingPunct="0"/>
            <a:r>
              <a:rPr lang="en-US" altLang="x-none" sz="750" b="1">
                <a:solidFill>
                  <a:schemeClr val="bg1"/>
                </a:solidFill>
                <a:ea typeface="Times New Roman" charset="0"/>
                <a:cs typeface="Times New Roman" charset="0"/>
              </a:rPr>
              <a:t>support</a:t>
            </a:r>
          </a:p>
          <a:p>
            <a:pPr algn="ctr" eaLnBrk="0" hangingPunct="0"/>
            <a:r>
              <a:rPr lang="en-US" altLang="x-none" sz="750" b="1">
                <a:solidFill>
                  <a:schemeClr val="bg1"/>
                </a:solidFill>
                <a:ea typeface="Times New Roman" charset="0"/>
                <a:cs typeface="Times New Roman" charset="0"/>
              </a:rPr>
              <a:t>40%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7D6F4570-B584-6D4A-972D-9C9EF93334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08499" y="2100615"/>
            <a:ext cx="607539" cy="41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9056" tIns="34529" rIns="69056" bIns="34529">
            <a:spAutoFit/>
          </a:bodyPr>
          <a:lstStyle/>
          <a:p>
            <a:pPr algn="ctr" eaLnBrk="0" hangingPunct="0"/>
            <a:r>
              <a:rPr lang="en-US" altLang="x-none" sz="750" b="1">
                <a:ea typeface="Times New Roman" charset="0"/>
                <a:cs typeface="Times New Roman" charset="0"/>
              </a:rPr>
              <a:t>Transaction</a:t>
            </a:r>
          </a:p>
          <a:p>
            <a:pPr algn="ctr" eaLnBrk="0" hangingPunct="0"/>
            <a:r>
              <a:rPr lang="en-US" altLang="x-none" sz="750" b="1">
                <a:ea typeface="Times New Roman" charset="0"/>
                <a:cs typeface="Times New Roman" charset="0"/>
              </a:rPr>
              <a:t>processing</a:t>
            </a:r>
          </a:p>
          <a:p>
            <a:pPr algn="ctr" eaLnBrk="0" hangingPunct="0"/>
            <a:r>
              <a:rPr lang="en-US" altLang="x-none" sz="750" b="1">
                <a:ea typeface="Times New Roman" charset="0"/>
                <a:cs typeface="Times New Roman" charset="0"/>
              </a:rPr>
              <a:t>60%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E3A5D5F-8455-894D-8E42-1E6CF1F434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4415" y="1716044"/>
            <a:ext cx="607539" cy="41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9056" tIns="34529" rIns="69056" bIns="34529">
            <a:spAutoFit/>
          </a:bodyPr>
          <a:lstStyle/>
          <a:p>
            <a:pPr algn="ctr" eaLnBrk="0" hangingPunct="0"/>
            <a:r>
              <a:rPr lang="en-US" altLang="x-none" sz="750" b="1">
                <a:ea typeface="Times New Roman" charset="0"/>
                <a:cs typeface="Times New Roman" charset="0"/>
              </a:rPr>
              <a:t>Transaction</a:t>
            </a:r>
          </a:p>
          <a:p>
            <a:pPr algn="ctr" eaLnBrk="0" hangingPunct="0"/>
            <a:r>
              <a:rPr lang="en-US" altLang="x-none" sz="750" b="1">
                <a:ea typeface="Times New Roman" charset="0"/>
                <a:cs typeface="Times New Roman" charset="0"/>
              </a:rPr>
              <a:t>processing</a:t>
            </a:r>
          </a:p>
          <a:p>
            <a:pPr algn="ctr" eaLnBrk="0" hangingPunct="0"/>
            <a:r>
              <a:rPr lang="en-US" altLang="x-none" sz="750" b="1">
                <a:ea typeface="Times New Roman" charset="0"/>
                <a:cs typeface="Times New Roman" charset="0"/>
              </a:rPr>
              <a:t>40%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AAA0A55-D8FB-A64E-813B-A63B5CB936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0417" y="2008937"/>
            <a:ext cx="500137" cy="415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9056" tIns="34529" rIns="69056" bIns="34529">
            <a:spAutoFit/>
          </a:bodyPr>
          <a:lstStyle/>
          <a:p>
            <a:pPr algn="ctr" eaLnBrk="0" hangingPunct="0"/>
            <a:r>
              <a:rPr lang="en-US" altLang="x-none" sz="750" b="1">
                <a:solidFill>
                  <a:schemeClr val="bg1"/>
                </a:solidFill>
                <a:ea typeface="Times New Roman" charset="0"/>
                <a:cs typeface="Times New Roman" charset="0"/>
              </a:rPr>
              <a:t>Decision </a:t>
            </a:r>
          </a:p>
          <a:p>
            <a:pPr algn="ctr" eaLnBrk="0" hangingPunct="0"/>
            <a:r>
              <a:rPr lang="en-US" altLang="x-none" sz="750" b="1">
                <a:solidFill>
                  <a:schemeClr val="bg1"/>
                </a:solidFill>
                <a:ea typeface="Times New Roman" charset="0"/>
                <a:cs typeface="Times New Roman" charset="0"/>
              </a:rPr>
              <a:t>support</a:t>
            </a:r>
          </a:p>
          <a:p>
            <a:pPr algn="ctr" eaLnBrk="0" hangingPunct="0"/>
            <a:r>
              <a:rPr lang="en-US" altLang="x-none" sz="750" b="1">
                <a:solidFill>
                  <a:schemeClr val="bg1"/>
                </a:solidFill>
                <a:ea typeface="Times New Roman" charset="0"/>
                <a:cs typeface="Times New Roman" charset="0"/>
              </a:rPr>
              <a:t>60%</a:t>
            </a:r>
          </a:p>
        </p:txBody>
      </p:sp>
      <p:sp>
        <p:nvSpPr>
          <p:cNvPr id="15" name="Text Box 12">
            <a:extLst>
              <a:ext uri="{FF2B5EF4-FFF2-40B4-BE49-F238E27FC236}">
                <a16:creationId xmlns:a16="http://schemas.microsoft.com/office/drawing/2014/main" id="{F58800EA-7E8E-4A48-A97E-9347CE506E4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77580" y="2729266"/>
            <a:ext cx="2220515" cy="1869743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93663" indent="-93663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lvl="1" eaLnBrk="0" hangingPunct="0">
              <a:buClr>
                <a:schemeClr val="accent2"/>
              </a:buClr>
              <a:buSzPct val="85000"/>
              <a:buFontTx/>
              <a:buChar char="•"/>
            </a:pPr>
            <a:r>
              <a:rPr lang="en-US" altLang="x-none" sz="1050">
                <a:ea typeface="Times New Roman" charset="0"/>
                <a:cs typeface="Times New Roman" charset="0"/>
              </a:rPr>
              <a:t>Scorekeeper</a:t>
            </a:r>
          </a:p>
          <a:p>
            <a:pPr lvl="1" eaLnBrk="0" hangingPunct="0">
              <a:buClr>
                <a:schemeClr val="accent2"/>
              </a:buClr>
              <a:buSzPct val="85000"/>
              <a:buFontTx/>
              <a:buChar char="•"/>
            </a:pPr>
            <a:r>
              <a:rPr lang="en-US" altLang="x-none" sz="1050">
                <a:ea typeface="Times New Roman" charset="0"/>
                <a:cs typeface="Times New Roman" charset="0"/>
              </a:rPr>
              <a:t>Controlling</a:t>
            </a:r>
          </a:p>
          <a:p>
            <a:pPr lvl="1" eaLnBrk="0" hangingPunct="0">
              <a:buClr>
                <a:schemeClr val="accent2"/>
              </a:buClr>
              <a:buSzPct val="85000"/>
              <a:buFontTx/>
              <a:buChar char="•"/>
            </a:pPr>
            <a:r>
              <a:rPr lang="en-US" altLang="x-none" sz="1050">
                <a:ea typeface="Times New Roman" charset="0"/>
                <a:cs typeface="Times New Roman" charset="0"/>
              </a:rPr>
              <a:t>Measure results</a:t>
            </a:r>
          </a:p>
          <a:p>
            <a:pPr lvl="1" eaLnBrk="0" hangingPunct="0">
              <a:buClr>
                <a:schemeClr val="accent2"/>
              </a:buClr>
              <a:buSzPct val="85000"/>
              <a:buFontTx/>
              <a:buChar char="•"/>
            </a:pPr>
            <a:r>
              <a:rPr lang="en-US" altLang="x-none" sz="1050">
                <a:ea typeface="Times New Roman" charset="0"/>
                <a:cs typeface="Times New Roman" charset="0"/>
              </a:rPr>
              <a:t>Direction</a:t>
            </a:r>
          </a:p>
          <a:p>
            <a:pPr lvl="1" eaLnBrk="0" hangingPunct="0">
              <a:buClr>
                <a:schemeClr val="accent2"/>
              </a:buClr>
              <a:buSzPct val="85000"/>
              <a:buFontTx/>
              <a:buChar char="•"/>
            </a:pPr>
            <a:r>
              <a:rPr lang="en-US" altLang="x-none" sz="1050">
                <a:ea typeface="Times New Roman" charset="0"/>
                <a:cs typeface="Times New Roman" charset="0"/>
              </a:rPr>
              <a:t>Vertical management</a:t>
            </a:r>
          </a:p>
          <a:p>
            <a:pPr lvl="1" eaLnBrk="0" hangingPunct="0">
              <a:buClr>
                <a:schemeClr val="accent2"/>
              </a:buClr>
              <a:buSzPct val="85000"/>
              <a:buFontTx/>
              <a:buChar char="•"/>
            </a:pPr>
            <a:r>
              <a:rPr lang="en-US" altLang="x-none" sz="1050">
                <a:ea typeface="Times New Roman" charset="0"/>
                <a:cs typeface="Times New Roman" charset="0"/>
              </a:rPr>
              <a:t>Cost minimization</a:t>
            </a:r>
          </a:p>
          <a:p>
            <a:pPr lvl="1" eaLnBrk="0" hangingPunct="0">
              <a:buClr>
                <a:schemeClr val="accent2"/>
              </a:buClr>
              <a:buSzPct val="85000"/>
              <a:buFontTx/>
              <a:buChar char="•"/>
            </a:pPr>
            <a:r>
              <a:rPr lang="en-US" altLang="x-none" sz="1050">
                <a:ea typeface="Times New Roman" charset="0"/>
                <a:cs typeface="Times New Roman" charset="0"/>
              </a:rPr>
              <a:t>Cost &amp; Revenue measures only</a:t>
            </a:r>
          </a:p>
          <a:p>
            <a:pPr lvl="1" eaLnBrk="0" hangingPunct="0">
              <a:buClr>
                <a:schemeClr val="accent2"/>
              </a:buClr>
              <a:buSzPct val="85000"/>
              <a:buFontTx/>
              <a:buChar char="•"/>
            </a:pPr>
            <a:r>
              <a:rPr lang="en-US" altLang="x-none" sz="1050">
                <a:ea typeface="Times New Roman" charset="0"/>
                <a:cs typeface="Times New Roman" charset="0"/>
              </a:rPr>
              <a:t>Efficiency</a:t>
            </a:r>
          </a:p>
          <a:p>
            <a:pPr lvl="1" eaLnBrk="0" hangingPunct="0">
              <a:buClr>
                <a:schemeClr val="accent2"/>
              </a:buClr>
              <a:buSzPct val="85000"/>
              <a:buFontTx/>
              <a:buChar char="•"/>
            </a:pPr>
            <a:r>
              <a:rPr lang="en-US" altLang="x-none" sz="1050">
                <a:ea typeface="Times New Roman" charset="0"/>
                <a:cs typeface="Times New Roman" charset="0"/>
              </a:rPr>
              <a:t>Internal focus</a:t>
            </a:r>
          </a:p>
          <a:p>
            <a:pPr lvl="1" eaLnBrk="0" hangingPunct="0">
              <a:buClr>
                <a:schemeClr val="accent2"/>
              </a:buClr>
              <a:buSzPct val="85000"/>
              <a:buFontTx/>
              <a:buChar char="•"/>
            </a:pPr>
            <a:r>
              <a:rPr lang="en-US" altLang="x-none" sz="1050">
                <a:ea typeface="Times New Roman" charset="0"/>
                <a:cs typeface="Times New Roman" charset="0"/>
              </a:rPr>
              <a:t>Number focused</a:t>
            </a:r>
          </a:p>
        </p:txBody>
      </p:sp>
      <p:sp>
        <p:nvSpPr>
          <p:cNvPr id="16" name="Text Box 13">
            <a:extLst>
              <a:ext uri="{FF2B5EF4-FFF2-40B4-BE49-F238E27FC236}">
                <a16:creationId xmlns:a16="http://schemas.microsoft.com/office/drawing/2014/main" id="{12F6EAEC-890B-D144-BE08-6F193F879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082780" y="2738791"/>
            <a:ext cx="2420540" cy="2192908"/>
          </a:xfrm>
          <a:prstGeom prst="rect">
            <a:avLst/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93663" indent="-93663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pPr lvl="1" eaLnBrk="0" hangingPunct="0">
              <a:buClr>
                <a:schemeClr val="accent2"/>
              </a:buClr>
              <a:buSzPct val="85000"/>
              <a:buFontTx/>
              <a:buChar char="•"/>
            </a:pPr>
            <a:r>
              <a:rPr lang="en-US" altLang="x-none" sz="1050">
                <a:ea typeface="Times New Roman" charset="0"/>
                <a:cs typeface="Times New Roman" charset="0"/>
              </a:rPr>
              <a:t>Business partner</a:t>
            </a:r>
          </a:p>
          <a:p>
            <a:pPr lvl="1" eaLnBrk="0" hangingPunct="0">
              <a:buClr>
                <a:schemeClr val="accent2"/>
              </a:buClr>
              <a:buSzPct val="85000"/>
              <a:buFontTx/>
              <a:buChar char="•"/>
            </a:pPr>
            <a:r>
              <a:rPr lang="en-US" altLang="x-none" sz="1050">
                <a:ea typeface="Times New Roman" charset="0"/>
                <a:cs typeface="Times New Roman" charset="0"/>
              </a:rPr>
              <a:t>Influencing</a:t>
            </a:r>
          </a:p>
          <a:p>
            <a:pPr lvl="1" eaLnBrk="0" hangingPunct="0">
              <a:buClr>
                <a:schemeClr val="accent2"/>
              </a:buClr>
              <a:buSzPct val="85000"/>
              <a:buFontTx/>
              <a:buChar char="•"/>
            </a:pPr>
            <a:r>
              <a:rPr lang="en-US" altLang="x-none" sz="1050">
                <a:ea typeface="Times New Roman" charset="0"/>
                <a:cs typeface="Times New Roman" charset="0"/>
              </a:rPr>
              <a:t>Understand cost &amp; value drivers</a:t>
            </a:r>
          </a:p>
          <a:p>
            <a:pPr lvl="1" eaLnBrk="0" hangingPunct="0">
              <a:buClr>
                <a:schemeClr val="accent2"/>
              </a:buClr>
              <a:buSzPct val="85000"/>
              <a:buFontTx/>
              <a:buChar char="•"/>
            </a:pPr>
            <a:r>
              <a:rPr lang="en-US" altLang="x-none" sz="1050">
                <a:ea typeface="Times New Roman" charset="0"/>
                <a:cs typeface="Times New Roman" charset="0"/>
              </a:rPr>
              <a:t>Consensus</a:t>
            </a:r>
          </a:p>
          <a:p>
            <a:pPr lvl="1" eaLnBrk="0" hangingPunct="0">
              <a:buClr>
                <a:schemeClr val="accent2"/>
              </a:buClr>
              <a:buSzPct val="85000"/>
              <a:buFontTx/>
              <a:buChar char="•"/>
            </a:pPr>
            <a:r>
              <a:rPr lang="en-US" altLang="x-none" sz="1050">
                <a:ea typeface="Times New Roman" charset="0"/>
                <a:cs typeface="Times New Roman" charset="0"/>
              </a:rPr>
              <a:t>Horizontal management</a:t>
            </a:r>
          </a:p>
          <a:p>
            <a:pPr lvl="1" eaLnBrk="0" hangingPunct="0">
              <a:buClr>
                <a:schemeClr val="accent2"/>
              </a:buClr>
              <a:buSzPct val="85000"/>
              <a:buFontTx/>
              <a:buChar char="•"/>
            </a:pPr>
            <a:r>
              <a:rPr lang="en-US" altLang="x-none" sz="1050">
                <a:ea typeface="Times New Roman" charset="0"/>
                <a:cs typeface="Times New Roman" charset="0"/>
              </a:rPr>
              <a:t>Value maximization</a:t>
            </a:r>
          </a:p>
          <a:p>
            <a:pPr lvl="1" eaLnBrk="0" hangingPunct="0">
              <a:buClr>
                <a:schemeClr val="accent2"/>
              </a:buClr>
              <a:buSzPct val="85000"/>
              <a:buFontTx/>
              <a:buChar char="•"/>
            </a:pPr>
            <a:r>
              <a:rPr lang="en-US" altLang="x-none" sz="1050">
                <a:ea typeface="Times New Roman" charset="0"/>
                <a:cs typeface="Times New Roman" charset="0"/>
              </a:rPr>
              <a:t>Cost &amp; Revenue, balance sheet, cash flow </a:t>
            </a:r>
          </a:p>
          <a:p>
            <a:pPr lvl="1" eaLnBrk="0" hangingPunct="0">
              <a:buClr>
                <a:schemeClr val="accent2"/>
              </a:buClr>
              <a:buSzPct val="85000"/>
              <a:buFontTx/>
              <a:buChar char="•"/>
            </a:pPr>
            <a:r>
              <a:rPr lang="en-US" altLang="x-none" sz="1050">
                <a:ea typeface="Times New Roman" charset="0"/>
                <a:cs typeface="Times New Roman" charset="0"/>
              </a:rPr>
              <a:t>Effectiveness</a:t>
            </a:r>
          </a:p>
          <a:p>
            <a:pPr lvl="1" eaLnBrk="0" hangingPunct="0">
              <a:buClr>
                <a:schemeClr val="accent2"/>
              </a:buClr>
              <a:buSzPct val="85000"/>
              <a:buFontTx/>
              <a:buChar char="•"/>
            </a:pPr>
            <a:r>
              <a:rPr lang="en-US" altLang="x-none" sz="1050">
                <a:ea typeface="Times New Roman" charset="0"/>
                <a:cs typeface="Times New Roman" charset="0"/>
              </a:rPr>
              <a:t>Services focus</a:t>
            </a:r>
          </a:p>
          <a:p>
            <a:pPr lvl="1" eaLnBrk="0" hangingPunct="0">
              <a:buClr>
                <a:schemeClr val="accent2"/>
              </a:buClr>
              <a:buSzPct val="85000"/>
              <a:buFontTx/>
              <a:buChar char="•"/>
            </a:pPr>
            <a:r>
              <a:rPr lang="en-US" altLang="x-none" sz="1050">
                <a:ea typeface="Times New Roman" charset="0"/>
                <a:cs typeface="Times New Roman" charset="0"/>
              </a:rPr>
              <a:t>Customer and people focused</a:t>
            </a:r>
          </a:p>
        </p:txBody>
      </p:sp>
      <p:sp>
        <p:nvSpPr>
          <p:cNvPr id="17" name="AutoShape 14">
            <a:extLst>
              <a:ext uri="{FF2B5EF4-FFF2-40B4-BE49-F238E27FC236}">
                <a16:creationId xmlns:a16="http://schemas.microsoft.com/office/drawing/2014/main" id="{7BBFF038-4120-5E43-AC08-3FCA595F1B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4775" y="1862490"/>
            <a:ext cx="1190625" cy="476250"/>
          </a:xfrm>
          <a:prstGeom prst="rightArrow">
            <a:avLst>
              <a:gd name="adj1" fmla="val 50000"/>
              <a:gd name="adj2" fmla="val 62500"/>
            </a:avLst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67500" tIns="35100" rIns="67500" bIns="35100" anchor="ctr"/>
          <a:lstStyle/>
          <a:p>
            <a:endParaRPr lang="en-GB" sz="1350"/>
          </a:p>
        </p:txBody>
      </p:sp>
    </p:spTree>
    <p:extLst>
      <p:ext uri="{BB962C8B-B14F-4D97-AF65-F5344CB8AC3E}">
        <p14:creationId xmlns:p14="http://schemas.microsoft.com/office/powerpoint/2010/main" val="33770953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9DAB5C-5F2F-B244-8449-559AA8450F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 Simple steps to improving your finance processes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6237098A-6575-2D43-9870-A7A83DAEF3D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59300875"/>
              </p:ext>
            </p:extLst>
          </p:nvPr>
        </p:nvGraphicFramePr>
        <p:xfrm>
          <a:off x="457200" y="1008063"/>
          <a:ext cx="8229600" cy="36766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521CE64-B477-A24D-BE9D-0D5F8E3DC66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 dirty="0"/>
              <a:t>Copyright 2017 Appleby Management Services Ltd 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C4003A-4358-574F-BD9D-D4D8541A882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63098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5C1F350-0AE0-2F4C-B190-B12D607A79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How do I start to simplify the process?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7277680-1FC1-7741-8338-60902C8BE9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Understand the process</a:t>
            </a:r>
          </a:p>
          <a:p>
            <a:pPr lvl="1"/>
            <a:r>
              <a:rPr lang="en-GB" dirty="0"/>
              <a:t>What are the steps?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Who is involved?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How long does it take?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Where are the bottlenecks?</a:t>
            </a:r>
          </a:p>
          <a:p>
            <a:pPr lvl="1"/>
            <a:endParaRPr lang="en-GB" dirty="0"/>
          </a:p>
          <a:p>
            <a:pPr lvl="1"/>
            <a:r>
              <a:rPr lang="en-GB" dirty="0"/>
              <a:t>Where is the waste?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FFAD50-E408-A04D-BC9B-F6034991777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0ED686-F981-2842-8C15-9980481D1C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29074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55F14E24-F045-7E47-9ED8-30D359A14B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rtl="0" fontAlgn="base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r>
              <a:rPr lang="en-GB" altLang="en-US"/>
              <a:t>Page </a:t>
            </a:r>
            <a:fld id="{50D90DE2-808E-114B-A906-1346A3771387}" type="slidenum">
              <a:rPr lang="en-GB" altLang="en-US" smtClean="0"/>
              <a:pPr/>
              <a:t>5</a:t>
            </a:fld>
            <a:endParaRPr lang="en-GB" altLang="en-US"/>
          </a:p>
        </p:txBody>
      </p:sp>
      <p:sp>
        <p:nvSpPr>
          <p:cNvPr id="915458" name="Rectangle 2">
            <a:extLst>
              <a:ext uri="{FF2B5EF4-FFF2-40B4-BE49-F238E27FC236}">
                <a16:creationId xmlns:a16="http://schemas.microsoft.com/office/drawing/2014/main" id="{0DD6CBED-AFFD-1F42-9F2A-46512A25B93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2400"/>
              <a:t>Finance and Procurement Process</a:t>
            </a:r>
          </a:p>
        </p:txBody>
      </p:sp>
      <p:sp>
        <p:nvSpPr>
          <p:cNvPr id="915459" name="Rectangle 3">
            <a:extLst>
              <a:ext uri="{FF2B5EF4-FFF2-40B4-BE49-F238E27FC236}">
                <a16:creationId xmlns:a16="http://schemas.microsoft.com/office/drawing/2014/main" id="{44812383-9763-6946-812A-FA6E317C7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956073"/>
            <a:ext cx="5443538" cy="8596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 sz="1350"/>
          </a:p>
        </p:txBody>
      </p:sp>
      <p:sp>
        <p:nvSpPr>
          <p:cNvPr id="915460" name="AutoShape 4">
            <a:extLst>
              <a:ext uri="{FF2B5EF4-FFF2-40B4-BE49-F238E27FC236}">
                <a16:creationId xmlns:a16="http://schemas.microsoft.com/office/drawing/2014/main" id="{42596D49-5142-484F-9188-12549CF7B516}"/>
              </a:ext>
            </a:extLst>
          </p:cNvPr>
          <p:cNvSpPr>
            <a:spLocks noChangeArrowheads="1"/>
          </p:cNvSpPr>
          <p:nvPr/>
        </p:nvSpPr>
        <p:spPr bwMode="gray">
          <a:xfrm>
            <a:off x="1885951" y="1070373"/>
            <a:ext cx="5156597" cy="350044"/>
          </a:xfrm>
          <a:prstGeom prst="homePlate">
            <a:avLst>
              <a:gd name="adj" fmla="val 149700"/>
            </a:avLst>
          </a:prstGeom>
          <a:solidFill>
            <a:srgbClr val="990000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1500" b="1">
                <a:solidFill>
                  <a:schemeClr val="bg1"/>
                </a:solidFill>
                <a:latin typeface="Times New Roman" panose="02020603050405020304" pitchFamily="18" charset="0"/>
              </a:rPr>
              <a:t>Finance and Procurement Processes</a:t>
            </a:r>
          </a:p>
        </p:txBody>
      </p:sp>
      <p:sp>
        <p:nvSpPr>
          <p:cNvPr id="915461" name="AutoShape 5">
            <a:extLst>
              <a:ext uri="{FF2B5EF4-FFF2-40B4-BE49-F238E27FC236}">
                <a16:creationId xmlns:a16="http://schemas.microsoft.com/office/drawing/2014/main" id="{9D898B99-A2DF-8E4C-9DBE-B08BD9A355D5}"/>
              </a:ext>
            </a:extLst>
          </p:cNvPr>
          <p:cNvSpPr>
            <a:spLocks noChangeArrowheads="1"/>
          </p:cNvSpPr>
          <p:nvPr/>
        </p:nvSpPr>
        <p:spPr bwMode="gray">
          <a:xfrm>
            <a:off x="1885950" y="1412082"/>
            <a:ext cx="2071688" cy="350044"/>
          </a:xfrm>
          <a:prstGeom prst="homePlate">
            <a:avLst>
              <a:gd name="adj" fmla="val 147959"/>
            </a:avLst>
          </a:prstGeom>
          <a:solidFill>
            <a:srgbClr val="FFCC00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7500" anchor="ctr"/>
          <a:lstStyle/>
          <a:p>
            <a:pPr algn="ctr" eaLnBrk="0" hangingPunct="0"/>
            <a:r>
              <a:rPr lang="en-US" altLang="en-US" sz="900" b="1">
                <a:solidFill>
                  <a:schemeClr val="bg1"/>
                </a:solidFill>
                <a:latin typeface="Times New Roman" panose="02020603050405020304" pitchFamily="18" charset="0"/>
              </a:rPr>
              <a:t>1. Purchase to Pay</a:t>
            </a:r>
          </a:p>
        </p:txBody>
      </p:sp>
      <p:sp>
        <p:nvSpPr>
          <p:cNvPr id="915462" name="AutoShape 6">
            <a:extLst>
              <a:ext uri="{FF2B5EF4-FFF2-40B4-BE49-F238E27FC236}">
                <a16:creationId xmlns:a16="http://schemas.microsoft.com/office/drawing/2014/main" id="{912C77BF-6D17-734B-A15F-5D86B29D75B2}"/>
              </a:ext>
            </a:extLst>
          </p:cNvPr>
          <p:cNvSpPr>
            <a:spLocks noChangeArrowheads="1"/>
          </p:cNvSpPr>
          <p:nvPr/>
        </p:nvSpPr>
        <p:spPr bwMode="gray">
          <a:xfrm>
            <a:off x="3086100" y="1412082"/>
            <a:ext cx="2416969" cy="350044"/>
          </a:xfrm>
          <a:prstGeom prst="chevron">
            <a:avLst>
              <a:gd name="adj" fmla="val 160376"/>
            </a:avLst>
          </a:prstGeom>
          <a:solidFill>
            <a:srgbClr val="996633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70000" anchor="ctr"/>
          <a:lstStyle/>
          <a:p>
            <a:pPr algn="ctr" eaLnBrk="0" hangingPunct="0"/>
            <a:r>
              <a:rPr lang="en-US" altLang="en-US" sz="900" b="1">
                <a:solidFill>
                  <a:schemeClr val="bg1"/>
                </a:solidFill>
                <a:latin typeface="Times New Roman" panose="02020603050405020304" pitchFamily="18" charset="0"/>
              </a:rPr>
              <a:t>     2. Sales to Collection</a:t>
            </a:r>
          </a:p>
        </p:txBody>
      </p:sp>
      <p:sp>
        <p:nvSpPr>
          <p:cNvPr id="915463" name="AutoShape 7">
            <a:extLst>
              <a:ext uri="{FF2B5EF4-FFF2-40B4-BE49-F238E27FC236}">
                <a16:creationId xmlns:a16="http://schemas.microsoft.com/office/drawing/2014/main" id="{E694E00A-CD55-AB46-8616-FF92C3E213BF}"/>
              </a:ext>
            </a:extLst>
          </p:cNvPr>
          <p:cNvSpPr>
            <a:spLocks noChangeArrowheads="1"/>
          </p:cNvSpPr>
          <p:nvPr/>
        </p:nvSpPr>
        <p:spPr bwMode="gray">
          <a:xfrm>
            <a:off x="4950619" y="1412082"/>
            <a:ext cx="2188369" cy="350044"/>
          </a:xfrm>
          <a:prstGeom prst="chevron">
            <a:avLst>
              <a:gd name="adj" fmla="val 156293"/>
            </a:avLst>
          </a:prstGeom>
          <a:solidFill>
            <a:srgbClr val="336600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237600" anchor="ctr"/>
          <a:lstStyle/>
          <a:p>
            <a:pPr algn="ctr" eaLnBrk="0" hangingPunct="0"/>
            <a:r>
              <a:rPr lang="en-US" altLang="en-US" sz="900" b="1">
                <a:solidFill>
                  <a:schemeClr val="bg1"/>
                </a:solidFill>
                <a:latin typeface="Times New Roman" panose="02020603050405020304" pitchFamily="18" charset="0"/>
              </a:rPr>
              <a:t>          3. Governance to Results</a:t>
            </a:r>
          </a:p>
        </p:txBody>
      </p:sp>
      <p:sp>
        <p:nvSpPr>
          <p:cNvPr id="915464" name="Text Box 8">
            <a:extLst>
              <a:ext uri="{FF2B5EF4-FFF2-40B4-BE49-F238E27FC236}">
                <a16:creationId xmlns:a16="http://schemas.microsoft.com/office/drawing/2014/main" id="{6E29F9A3-DE55-484B-AC1F-60ECD5C85C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2841" y="2555082"/>
            <a:ext cx="2018501" cy="216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900" b="1"/>
              <a:t>3.1 Maintain Chart of Accounts</a:t>
            </a:r>
          </a:p>
          <a:p>
            <a:r>
              <a:rPr lang="en-GB" altLang="en-US" sz="900" b="1"/>
              <a:t>3.2 Manage Assets</a:t>
            </a:r>
          </a:p>
          <a:p>
            <a:r>
              <a:rPr lang="en-GB" altLang="en-US" sz="900" b="1"/>
              <a:t>3.3 Manage Revenue Budgets</a:t>
            </a:r>
          </a:p>
          <a:p>
            <a:r>
              <a:rPr lang="en-GB" altLang="en-US" sz="900" b="1"/>
              <a:t>3.4 Manage Capital Budgets </a:t>
            </a:r>
          </a:p>
          <a:p>
            <a:r>
              <a:rPr lang="en-GB" altLang="en-US" sz="900" b="1"/>
              <a:t>3.5 Manage The General Ledger</a:t>
            </a:r>
          </a:p>
          <a:p>
            <a:r>
              <a:rPr lang="en-GB" altLang="en-US" sz="900" b="1"/>
              <a:t>3.6 Manage Bank Accounts</a:t>
            </a:r>
          </a:p>
          <a:p>
            <a:r>
              <a:rPr lang="en-GB" altLang="en-US" sz="900" b="1"/>
              <a:t>3.7 Period &amp; Year End closure</a:t>
            </a:r>
          </a:p>
          <a:p>
            <a:r>
              <a:rPr lang="en-GB" altLang="en-US" sz="900" b="1"/>
              <a:t>3.8 Manage Projects</a:t>
            </a:r>
          </a:p>
          <a:p>
            <a:r>
              <a:rPr lang="en-GB" altLang="en-US" sz="900" b="1"/>
              <a:t>3.9 In – Year budget management</a:t>
            </a:r>
          </a:p>
          <a:p>
            <a:r>
              <a:rPr lang="en-GB" altLang="en-US" sz="900" i="1"/>
              <a:t>3.10 Maintain master data</a:t>
            </a:r>
          </a:p>
          <a:p>
            <a:r>
              <a:rPr lang="en-GB" altLang="en-US" sz="900" i="1"/>
              <a:t>3.11 Measure Performance</a:t>
            </a:r>
          </a:p>
          <a:p>
            <a:r>
              <a:rPr lang="en-GB" altLang="en-US" sz="900" i="1"/>
              <a:t>3.12 Manage cash requirements</a:t>
            </a:r>
          </a:p>
          <a:p>
            <a:r>
              <a:rPr lang="en-GB" altLang="en-US" sz="900" i="1"/>
              <a:t>3.13 Manage Taxation</a:t>
            </a:r>
          </a:p>
          <a:p>
            <a:r>
              <a:rPr lang="en-GB" altLang="en-US" sz="900" i="1"/>
              <a:t>3.14 Risk Management / Insurance</a:t>
            </a:r>
          </a:p>
          <a:p>
            <a:endParaRPr lang="en-GB" altLang="en-US" sz="900" i="1"/>
          </a:p>
        </p:txBody>
      </p:sp>
      <p:sp>
        <p:nvSpPr>
          <p:cNvPr id="915465" name="Text Box 9">
            <a:extLst>
              <a:ext uri="{FF2B5EF4-FFF2-40B4-BE49-F238E27FC236}">
                <a16:creationId xmlns:a16="http://schemas.microsoft.com/office/drawing/2014/main" id="{0AE11C4A-55E2-8140-ABCD-FA2F29C98C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600450" y="2571750"/>
            <a:ext cx="1832553" cy="1061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900" i="1"/>
              <a:t>2.1 Maintain credit control policy</a:t>
            </a:r>
          </a:p>
          <a:p>
            <a:r>
              <a:rPr lang="en-GB" altLang="en-US" sz="900" b="1"/>
              <a:t>2.2 Create Sales Orders</a:t>
            </a:r>
          </a:p>
          <a:p>
            <a:r>
              <a:rPr lang="en-GB" altLang="en-US" sz="900" b="1"/>
              <a:t>2.3 Create Sales bills</a:t>
            </a:r>
          </a:p>
          <a:p>
            <a:r>
              <a:rPr lang="en-GB" altLang="en-US" sz="900" b="1"/>
              <a:t>2.4 Receipt income</a:t>
            </a:r>
          </a:p>
          <a:p>
            <a:r>
              <a:rPr lang="en-GB" altLang="en-US" sz="900" b="1"/>
              <a:t>2.5 Manage Debts</a:t>
            </a:r>
          </a:p>
          <a:p>
            <a:r>
              <a:rPr lang="en-GB" altLang="en-US" sz="900" b="1"/>
              <a:t>2.6 Maintain Master Data</a:t>
            </a:r>
          </a:p>
          <a:p>
            <a:endParaRPr lang="en-GB" altLang="en-US" sz="900" b="1"/>
          </a:p>
        </p:txBody>
      </p:sp>
      <p:sp>
        <p:nvSpPr>
          <p:cNvPr id="915466" name="Text Box 10">
            <a:extLst>
              <a:ext uri="{FF2B5EF4-FFF2-40B4-BE49-F238E27FC236}">
                <a16:creationId xmlns:a16="http://schemas.microsoft.com/office/drawing/2014/main" id="{1C0EE379-803C-AF41-83CF-771A52DA54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32335" y="2588419"/>
            <a:ext cx="1689497" cy="189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GB" altLang="en-US" sz="900" b="1"/>
              <a:t>1.1 Create Requisition</a:t>
            </a:r>
          </a:p>
          <a:p>
            <a:r>
              <a:rPr lang="en-GB" altLang="en-US" sz="900" b="1"/>
              <a:t>1.2 Request for Quotes</a:t>
            </a:r>
          </a:p>
          <a:p>
            <a:r>
              <a:rPr lang="en-GB" altLang="en-US" sz="900" b="1"/>
              <a:t>1.3 Manage Contracts</a:t>
            </a:r>
          </a:p>
          <a:p>
            <a:r>
              <a:rPr lang="en-GB" altLang="en-US" sz="900" b="1"/>
              <a:t>1.4 Create Purchase Order</a:t>
            </a:r>
          </a:p>
          <a:p>
            <a:r>
              <a:rPr lang="en-GB" altLang="en-US" sz="900" b="1"/>
              <a:t>1.5 Create Goods Receipt</a:t>
            </a:r>
          </a:p>
          <a:p>
            <a:r>
              <a:rPr lang="en-GB" altLang="en-US" sz="900" b="1"/>
              <a:t>1.6 Process Invoice</a:t>
            </a:r>
          </a:p>
          <a:p>
            <a:r>
              <a:rPr lang="en-GB" altLang="en-US" sz="900" b="1"/>
              <a:t>1.7 Make Payments</a:t>
            </a:r>
          </a:p>
          <a:p>
            <a:r>
              <a:rPr lang="en-GB" altLang="en-US" sz="900" b="1"/>
              <a:t>1.8 Manage P2P master data</a:t>
            </a:r>
          </a:p>
          <a:p>
            <a:r>
              <a:rPr lang="en-GB" altLang="en-US" sz="900" i="1"/>
              <a:t>1.9 Manage Stock </a:t>
            </a:r>
          </a:p>
          <a:p>
            <a:r>
              <a:rPr lang="en-GB" altLang="en-US" sz="900" i="1"/>
              <a:t>1.10 Manage Catalogues</a:t>
            </a:r>
          </a:p>
          <a:p>
            <a:r>
              <a:rPr lang="en-GB" altLang="en-US" sz="900" i="1"/>
              <a:t>1.11 Manage Imprests</a:t>
            </a:r>
          </a:p>
          <a:p>
            <a:endParaRPr lang="en-GB" altLang="en-US" sz="900"/>
          </a:p>
        </p:txBody>
      </p:sp>
      <p:sp>
        <p:nvSpPr>
          <p:cNvPr id="915467" name="Rectangle 11">
            <a:extLst>
              <a:ext uri="{FF2B5EF4-FFF2-40B4-BE49-F238E27FC236}">
                <a16:creationId xmlns:a16="http://schemas.microsoft.com/office/drawing/2014/main" id="{48993D01-B8EA-5340-BE3D-7F05380DBF76}"/>
              </a:ext>
            </a:extLst>
          </p:cNvPr>
          <p:cNvSpPr>
            <a:spLocks noChangeArrowheads="1"/>
          </p:cNvSpPr>
          <p:nvPr/>
        </p:nvSpPr>
        <p:spPr bwMode="gray">
          <a:xfrm>
            <a:off x="1601391" y="2032397"/>
            <a:ext cx="1091803" cy="451247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altLang="en-US" sz="750" b="1"/>
              <a:t>1.0 Purchase to pay</a:t>
            </a:r>
          </a:p>
        </p:txBody>
      </p:sp>
      <p:sp>
        <p:nvSpPr>
          <p:cNvPr id="915468" name="Rectangle 12">
            <a:extLst>
              <a:ext uri="{FF2B5EF4-FFF2-40B4-BE49-F238E27FC236}">
                <a16:creationId xmlns:a16="http://schemas.microsoft.com/office/drawing/2014/main" id="{81DAF3AA-BF25-1F4E-9E51-1671D6B8082E}"/>
              </a:ext>
            </a:extLst>
          </p:cNvPr>
          <p:cNvSpPr>
            <a:spLocks noChangeArrowheads="1"/>
          </p:cNvSpPr>
          <p:nvPr/>
        </p:nvSpPr>
        <p:spPr bwMode="gray">
          <a:xfrm>
            <a:off x="3695700" y="2066926"/>
            <a:ext cx="1091804" cy="451247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altLang="en-US" sz="750" b="1"/>
              <a:t>2.0 Sales to collection</a:t>
            </a:r>
          </a:p>
        </p:txBody>
      </p:sp>
      <p:sp>
        <p:nvSpPr>
          <p:cNvPr id="915469" name="Rectangle 13">
            <a:extLst>
              <a:ext uri="{FF2B5EF4-FFF2-40B4-BE49-F238E27FC236}">
                <a16:creationId xmlns:a16="http://schemas.microsoft.com/office/drawing/2014/main" id="{68276110-6978-5B42-A78F-DD1FD7232D82}"/>
              </a:ext>
            </a:extLst>
          </p:cNvPr>
          <p:cNvSpPr>
            <a:spLocks noChangeArrowheads="1"/>
          </p:cNvSpPr>
          <p:nvPr/>
        </p:nvSpPr>
        <p:spPr bwMode="gray">
          <a:xfrm>
            <a:off x="5813823" y="2032397"/>
            <a:ext cx="1091803" cy="451247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altLang="en-US" sz="750" b="1"/>
              <a:t>3.0 Governance</a:t>
            </a:r>
          </a:p>
          <a:p>
            <a:pPr eaLnBrk="0" hangingPunct="0"/>
            <a:r>
              <a:rPr lang="en-US" altLang="en-US" sz="750" b="1"/>
              <a:t>      to results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162" name="Rectangle 2">
            <a:extLst>
              <a:ext uri="{FF2B5EF4-FFF2-40B4-BE49-F238E27FC236}">
                <a16:creationId xmlns:a16="http://schemas.microsoft.com/office/drawing/2014/main" id="{DDEEBBC5-DF70-4D42-8EC5-9952D52C930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1875" dirty="0"/>
              <a:t>Purchase to Pay</a:t>
            </a:r>
            <a:endParaRPr lang="en-US" altLang="en-US" sz="1875" dirty="0"/>
          </a:p>
        </p:txBody>
      </p:sp>
      <p:grpSp>
        <p:nvGrpSpPr>
          <p:cNvPr id="732163" name="Group 3">
            <a:extLst>
              <a:ext uri="{FF2B5EF4-FFF2-40B4-BE49-F238E27FC236}">
                <a16:creationId xmlns:a16="http://schemas.microsoft.com/office/drawing/2014/main" id="{D31CFC8A-389C-3747-97FD-C6B943D3A925}"/>
              </a:ext>
            </a:extLst>
          </p:cNvPr>
          <p:cNvGrpSpPr>
            <a:grpSpLocks/>
          </p:cNvGrpSpPr>
          <p:nvPr/>
        </p:nvGrpSpPr>
        <p:grpSpPr bwMode="auto">
          <a:xfrm>
            <a:off x="1714500" y="800100"/>
            <a:ext cx="5600700" cy="514350"/>
            <a:chOff x="288" y="816"/>
            <a:chExt cx="4896" cy="720"/>
          </a:xfrm>
        </p:grpSpPr>
        <p:sp>
          <p:nvSpPr>
            <p:cNvPr id="732164" name="Rectangle 4">
              <a:extLst>
                <a:ext uri="{FF2B5EF4-FFF2-40B4-BE49-F238E27FC236}">
                  <a16:creationId xmlns:a16="http://schemas.microsoft.com/office/drawing/2014/main" id="{1063F4C0-031D-5643-97B0-EAE1654AEE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816"/>
              <a:ext cx="4896" cy="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350"/>
            </a:p>
          </p:txBody>
        </p:sp>
        <p:sp>
          <p:nvSpPr>
            <p:cNvPr id="732165" name="AutoShape 5">
              <a:extLst>
                <a:ext uri="{FF2B5EF4-FFF2-40B4-BE49-F238E27FC236}">
                  <a16:creationId xmlns:a16="http://schemas.microsoft.com/office/drawing/2014/main" id="{310B03AC-02AF-D647-898E-86D25BC2733E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32" y="912"/>
              <a:ext cx="1863" cy="528"/>
            </a:xfrm>
            <a:prstGeom prst="homePlate">
              <a:avLst>
                <a:gd name="adj" fmla="val 88210"/>
              </a:avLst>
            </a:prstGeom>
            <a:solidFill>
              <a:srgbClr val="FFCC00"/>
            </a:solidFill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anchor="ctr"/>
            <a:lstStyle/>
            <a:p>
              <a:pPr algn="ctr" eaLnBrk="0" hangingPunct="0"/>
              <a:r>
                <a:rPr lang="en-US" altLang="en-US" sz="1350" b="1">
                  <a:solidFill>
                    <a:schemeClr val="bg1"/>
                  </a:solidFill>
                  <a:latin typeface="Times New Roman" panose="02020603050405020304" pitchFamily="18" charset="0"/>
                </a:rPr>
                <a:t>1. </a:t>
              </a:r>
              <a:r>
                <a:rPr lang="en-US" altLang="en-US" sz="1050" b="1">
                  <a:solidFill>
                    <a:schemeClr val="bg1"/>
                  </a:solidFill>
                  <a:latin typeface="Times New Roman" panose="02020603050405020304" pitchFamily="18" charset="0"/>
                </a:rPr>
                <a:t>Purchase</a:t>
              </a:r>
              <a:r>
                <a:rPr lang="en-US" altLang="en-US" sz="1350" b="1">
                  <a:solidFill>
                    <a:schemeClr val="bg1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1050" b="1">
                  <a:solidFill>
                    <a:schemeClr val="bg1"/>
                  </a:solidFill>
                  <a:latin typeface="Times New Roman" panose="02020603050405020304" pitchFamily="18" charset="0"/>
                </a:rPr>
                <a:t>to Pay</a:t>
              </a:r>
            </a:p>
          </p:txBody>
        </p:sp>
        <p:sp>
          <p:nvSpPr>
            <p:cNvPr id="732166" name="AutoShape 6">
              <a:extLst>
                <a:ext uri="{FF2B5EF4-FFF2-40B4-BE49-F238E27FC236}">
                  <a16:creationId xmlns:a16="http://schemas.microsoft.com/office/drawing/2014/main" id="{F17C022D-D2F1-D340-B984-27CA27F264D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776" y="912"/>
              <a:ext cx="1680" cy="528"/>
            </a:xfrm>
            <a:prstGeom prst="chevron">
              <a:avLst>
                <a:gd name="adj" fmla="val 79545"/>
              </a:avLst>
            </a:prstGeom>
            <a:solidFill>
              <a:srgbClr val="FFFF99"/>
            </a:solidFill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0000" anchor="ctr"/>
            <a:lstStyle/>
            <a:p>
              <a:pPr algn="ctr" eaLnBrk="0" hangingPunct="0"/>
              <a:endParaRPr lang="en-GB" altLang="en-US" sz="1350" b="1">
                <a:latin typeface="Times New Roman" panose="02020603050405020304" pitchFamily="18" charset="0"/>
              </a:endParaRPr>
            </a:p>
          </p:txBody>
        </p:sp>
        <p:sp>
          <p:nvSpPr>
            <p:cNvPr id="732167" name="AutoShape 7">
              <a:extLst>
                <a:ext uri="{FF2B5EF4-FFF2-40B4-BE49-F238E27FC236}">
                  <a16:creationId xmlns:a16="http://schemas.microsoft.com/office/drawing/2014/main" id="{8F7C69D1-036B-1E4F-BB8E-881455A8BEBC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024" y="912"/>
              <a:ext cx="1680" cy="528"/>
            </a:xfrm>
            <a:prstGeom prst="chevron">
              <a:avLst>
                <a:gd name="adj" fmla="val 79545"/>
              </a:avLst>
            </a:prstGeom>
            <a:solidFill>
              <a:srgbClr val="FFFF99"/>
            </a:solidFill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0000" anchor="ctr"/>
            <a:lstStyle/>
            <a:p>
              <a:pPr algn="ctr" eaLnBrk="0" hangingPunct="0"/>
              <a:endParaRPr lang="en-GB" altLang="en-US" sz="1350" b="1">
                <a:latin typeface="Times New Roman" panose="02020603050405020304" pitchFamily="18" charset="0"/>
              </a:endParaRPr>
            </a:p>
          </p:txBody>
        </p:sp>
      </p:grpSp>
      <p:sp>
        <p:nvSpPr>
          <p:cNvPr id="732168" name="Rectangle 8">
            <a:extLst>
              <a:ext uri="{FF2B5EF4-FFF2-40B4-BE49-F238E27FC236}">
                <a16:creationId xmlns:a16="http://schemas.microsoft.com/office/drawing/2014/main" id="{211CBEA5-9C6D-2A43-B857-DCCA73604455}"/>
              </a:ext>
            </a:extLst>
          </p:cNvPr>
          <p:cNvSpPr>
            <a:spLocks noChangeArrowheads="1"/>
          </p:cNvSpPr>
          <p:nvPr/>
        </p:nvSpPr>
        <p:spPr bwMode="gray">
          <a:xfrm>
            <a:off x="1428750" y="1371601"/>
            <a:ext cx="1091804" cy="451247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altLang="en-US" sz="750" b="1"/>
              <a:t>1.1 Create </a:t>
            </a:r>
          </a:p>
          <a:p>
            <a:pPr eaLnBrk="0" hangingPunct="0"/>
            <a:r>
              <a:rPr lang="en-US" altLang="en-US" sz="750" b="1"/>
              <a:t>Requisition</a:t>
            </a:r>
          </a:p>
        </p:txBody>
      </p:sp>
      <p:sp>
        <p:nvSpPr>
          <p:cNvPr id="732169" name="Rectangle 9">
            <a:extLst>
              <a:ext uri="{FF2B5EF4-FFF2-40B4-BE49-F238E27FC236}">
                <a16:creationId xmlns:a16="http://schemas.microsoft.com/office/drawing/2014/main" id="{8C0E170D-BF88-0B4F-B8AE-87C2441FC7EA}"/>
              </a:ext>
            </a:extLst>
          </p:cNvPr>
          <p:cNvSpPr>
            <a:spLocks noChangeArrowheads="1"/>
          </p:cNvSpPr>
          <p:nvPr/>
        </p:nvSpPr>
        <p:spPr bwMode="gray">
          <a:xfrm>
            <a:off x="2740819" y="1371601"/>
            <a:ext cx="1091804" cy="451247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endParaRPr lang="en-US" altLang="en-US" sz="750" b="1"/>
          </a:p>
          <a:p>
            <a:pPr eaLnBrk="0" hangingPunct="0"/>
            <a:r>
              <a:rPr lang="en-US" altLang="en-US" sz="750" b="1"/>
              <a:t>1.2 Create </a:t>
            </a:r>
          </a:p>
          <a:p>
            <a:pPr eaLnBrk="0" hangingPunct="0"/>
            <a:r>
              <a:rPr lang="en-US" altLang="en-US" sz="750" b="1"/>
              <a:t>Purchase Order</a:t>
            </a:r>
          </a:p>
          <a:p>
            <a:pPr eaLnBrk="0" hangingPunct="0"/>
            <a:endParaRPr lang="en-US" altLang="en-US" sz="750" b="1"/>
          </a:p>
        </p:txBody>
      </p:sp>
      <p:sp>
        <p:nvSpPr>
          <p:cNvPr id="732170" name="Rectangle 10">
            <a:extLst>
              <a:ext uri="{FF2B5EF4-FFF2-40B4-BE49-F238E27FC236}">
                <a16:creationId xmlns:a16="http://schemas.microsoft.com/office/drawing/2014/main" id="{B3DBA478-3F49-E74B-A003-E9FC7D71F338}"/>
              </a:ext>
            </a:extLst>
          </p:cNvPr>
          <p:cNvSpPr>
            <a:spLocks noChangeArrowheads="1"/>
          </p:cNvSpPr>
          <p:nvPr/>
        </p:nvSpPr>
        <p:spPr bwMode="gray">
          <a:xfrm>
            <a:off x="4055269" y="1371601"/>
            <a:ext cx="1090613" cy="451247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altLang="en-US" sz="750" b="1"/>
              <a:t>1.3 Create Goods</a:t>
            </a:r>
          </a:p>
          <a:p>
            <a:pPr eaLnBrk="0" hangingPunct="0"/>
            <a:r>
              <a:rPr lang="en-US" altLang="en-US" sz="750" b="1"/>
              <a:t> Receipt</a:t>
            </a:r>
          </a:p>
        </p:txBody>
      </p:sp>
      <p:sp>
        <p:nvSpPr>
          <p:cNvPr id="732171" name="Rectangle 11">
            <a:extLst>
              <a:ext uri="{FF2B5EF4-FFF2-40B4-BE49-F238E27FC236}">
                <a16:creationId xmlns:a16="http://schemas.microsoft.com/office/drawing/2014/main" id="{4ADD2291-C9BB-EB40-9C17-63E68150456E}"/>
              </a:ext>
            </a:extLst>
          </p:cNvPr>
          <p:cNvSpPr>
            <a:spLocks noChangeArrowheads="1"/>
          </p:cNvSpPr>
          <p:nvPr/>
        </p:nvSpPr>
        <p:spPr bwMode="gray">
          <a:xfrm>
            <a:off x="5363766" y="1371601"/>
            <a:ext cx="1090613" cy="451247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altLang="en-US" sz="750" b="1"/>
              <a:t>1.4 Manage Stock</a:t>
            </a:r>
          </a:p>
        </p:txBody>
      </p:sp>
      <p:sp>
        <p:nvSpPr>
          <p:cNvPr id="732172" name="Text Box 12">
            <a:extLst>
              <a:ext uri="{FF2B5EF4-FFF2-40B4-BE49-F238E27FC236}">
                <a16:creationId xmlns:a16="http://schemas.microsoft.com/office/drawing/2014/main" id="{EE1D3F5A-8036-1D4E-BAF5-9EE9DB8CF8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8750" y="1828801"/>
            <a:ext cx="1428750" cy="13619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85738" indent="-185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buFont typeface="Symbol" pitchFamily="2" charset="2"/>
              <a:buNone/>
            </a:pPr>
            <a:endParaRPr lang="en-US" altLang="en-US" sz="750" b="1">
              <a:latin typeface="Arial Narrow" panose="020B0604020202020204" pitchFamily="34" charset="0"/>
            </a:endParaRPr>
          </a:p>
          <a:p>
            <a:pPr eaLnBrk="0" hangingPunct="0">
              <a:buFont typeface="Symbol" pitchFamily="2" charset="2"/>
              <a:buNone/>
            </a:pPr>
            <a:r>
              <a:rPr lang="en-US" altLang="en-US" sz="750" b="1">
                <a:latin typeface="Arial Narrow" panose="020B0604020202020204" pitchFamily="34" charset="0"/>
              </a:rPr>
              <a:t>1.1.1 Identify requirement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1.1.2 Create EBP shopping cart  (Requisition)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1.1.3 Approve EBP shopping cart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1.1.4 Create R/3 MM Requisition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1.1.5 Release R/3 MM Requisition (Approval)</a:t>
            </a:r>
            <a:endParaRPr lang="en-US" altLang="en-US" sz="750" b="1">
              <a:latin typeface="Arial Narrow" panose="020B0604020202020204" pitchFamily="34" charset="0"/>
            </a:endParaRPr>
          </a:p>
          <a:p>
            <a:pPr eaLnBrk="0" hangingPunct="0">
              <a:buFont typeface="Symbol" pitchFamily="2" charset="2"/>
              <a:buNone/>
            </a:pPr>
            <a:endParaRPr lang="en-US" altLang="en-US" sz="750" b="1">
              <a:latin typeface="Arial Narrow" panose="020B0604020202020204" pitchFamily="34" charset="0"/>
            </a:endParaRPr>
          </a:p>
          <a:p>
            <a:pPr eaLnBrk="0" hangingPunct="0">
              <a:buFont typeface="Symbol" pitchFamily="2" charset="2"/>
              <a:buNone/>
            </a:pPr>
            <a:endParaRPr lang="en-US" altLang="en-US" sz="750" b="1">
              <a:latin typeface="Arial Narrow" panose="020B0604020202020204" pitchFamily="34" charset="0"/>
            </a:endParaRPr>
          </a:p>
          <a:p>
            <a:pPr eaLnBrk="0" hangingPunct="0">
              <a:buFont typeface="Symbol" pitchFamily="2" charset="2"/>
              <a:buNone/>
            </a:pPr>
            <a:endParaRPr lang="en-US" altLang="en-US" sz="750" b="1">
              <a:latin typeface="Arial Narrow" panose="020B0604020202020204" pitchFamily="34" charset="0"/>
            </a:endParaRPr>
          </a:p>
        </p:txBody>
      </p:sp>
      <p:sp>
        <p:nvSpPr>
          <p:cNvPr id="732173" name="Rectangle 13">
            <a:extLst>
              <a:ext uri="{FF2B5EF4-FFF2-40B4-BE49-F238E27FC236}">
                <a16:creationId xmlns:a16="http://schemas.microsoft.com/office/drawing/2014/main" id="{FEF618DF-A336-F644-B38E-F39313823F2C}"/>
              </a:ext>
            </a:extLst>
          </p:cNvPr>
          <p:cNvSpPr>
            <a:spLocks noChangeArrowheads="1"/>
          </p:cNvSpPr>
          <p:nvPr/>
        </p:nvSpPr>
        <p:spPr bwMode="gray">
          <a:xfrm>
            <a:off x="6629400" y="1371601"/>
            <a:ext cx="1090613" cy="451247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750" b="1"/>
              <a:t>1.5 Process Invoice</a:t>
            </a:r>
          </a:p>
        </p:txBody>
      </p:sp>
      <p:sp>
        <p:nvSpPr>
          <p:cNvPr id="732174" name="Text Box 14">
            <a:extLst>
              <a:ext uri="{FF2B5EF4-FFF2-40B4-BE49-F238E27FC236}">
                <a16:creationId xmlns:a16="http://schemas.microsoft.com/office/drawing/2014/main" id="{AAFCC912-C67F-E64A-B6A5-A823857BB8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83669" y="1943100"/>
            <a:ext cx="120372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85738" indent="-185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buFont typeface="Symbol" pitchFamily="2" charset="2"/>
              <a:buNone/>
            </a:pPr>
            <a:r>
              <a:rPr lang="en-US" altLang="en-US" sz="750" b="1">
                <a:latin typeface="Arial Narrow" panose="020B0604020202020204" pitchFamily="34" charset="0"/>
              </a:rPr>
              <a:t>1.2.1 Create purchase order from EBP (Automatically)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1.2.2 Create Purchase order with reference to Requisition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1.2.3 Create Purchase Order directly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1.2.4 Release Purchase Order (Approval)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1.2.5 Send Purchase Order to Suppliers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1.2.6 Manage Purchase Orders</a:t>
            </a:r>
          </a:p>
          <a:p>
            <a:pPr eaLnBrk="0" hangingPunct="0">
              <a:buFont typeface="Symbol" pitchFamily="2" charset="2"/>
              <a:buNone/>
            </a:pPr>
            <a:endParaRPr lang="en-US" altLang="en-US" sz="750" b="1">
              <a:latin typeface="Arial Narrow" panose="020B0604020202020204" pitchFamily="34" charset="0"/>
            </a:endParaRPr>
          </a:p>
          <a:p>
            <a:pPr eaLnBrk="0" hangingPunct="0">
              <a:buFont typeface="Symbol" pitchFamily="2" charset="2"/>
              <a:buNone/>
            </a:pPr>
            <a:endParaRPr lang="en-US" altLang="en-US" sz="750" b="1">
              <a:latin typeface="Arial Narrow" panose="020B0604020202020204" pitchFamily="34" charset="0"/>
            </a:endParaRPr>
          </a:p>
        </p:txBody>
      </p:sp>
      <p:sp>
        <p:nvSpPr>
          <p:cNvPr id="732175" name="Text Box 15">
            <a:extLst>
              <a:ext uri="{FF2B5EF4-FFF2-40B4-BE49-F238E27FC236}">
                <a16:creationId xmlns:a16="http://schemas.microsoft.com/office/drawing/2014/main" id="{B17FDC56-133B-354D-AED3-333EDFC6F8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00501" y="2000250"/>
            <a:ext cx="1203722" cy="9002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85738" indent="-185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buFont typeface="Symbol" pitchFamily="2" charset="2"/>
              <a:buNone/>
            </a:pPr>
            <a:r>
              <a:rPr lang="en-US" altLang="en-US" sz="750" b="1">
                <a:latin typeface="Arial Narrow" panose="020B0604020202020204" pitchFamily="34" charset="0"/>
              </a:rPr>
              <a:t>1.3.1 Create Confirmation (EBP shopping cart)</a:t>
            </a:r>
          </a:p>
          <a:p>
            <a:pPr eaLnBrk="0" hangingPunct="0">
              <a:buFont typeface="Symbol" pitchFamily="2" charset="2"/>
              <a:buNone/>
            </a:pPr>
            <a:r>
              <a:rPr lang="en-US" altLang="en-US" sz="750" b="1">
                <a:latin typeface="Arial Narrow" panose="020B0604020202020204" pitchFamily="34" charset="0"/>
              </a:rPr>
              <a:t>1.3.2 Create Goods receipt for Purchase Order </a:t>
            </a:r>
          </a:p>
          <a:p>
            <a:pPr eaLnBrk="0" hangingPunct="0">
              <a:buFont typeface="Symbol" pitchFamily="2" charset="2"/>
              <a:buNone/>
            </a:pPr>
            <a:r>
              <a:rPr lang="en-US" altLang="en-US" sz="750" b="1">
                <a:latin typeface="Arial Narrow" panose="020B0604020202020204" pitchFamily="34" charset="0"/>
              </a:rPr>
              <a:t>1.3.3 Create Service Entry for Purchase Order</a:t>
            </a:r>
          </a:p>
          <a:p>
            <a:pPr eaLnBrk="0" hangingPunct="0">
              <a:buFont typeface="Symbol" pitchFamily="2" charset="2"/>
              <a:buNone/>
            </a:pPr>
            <a:endParaRPr lang="en-US" altLang="en-US" sz="750" b="1">
              <a:latin typeface="Arial Narrow" panose="020B0604020202020204" pitchFamily="34" charset="0"/>
            </a:endParaRPr>
          </a:p>
        </p:txBody>
      </p:sp>
      <p:sp>
        <p:nvSpPr>
          <p:cNvPr id="732176" name="Text Box 16">
            <a:extLst>
              <a:ext uri="{FF2B5EF4-FFF2-40B4-BE49-F238E27FC236}">
                <a16:creationId xmlns:a16="http://schemas.microsoft.com/office/drawing/2014/main" id="{7AE46DDB-A2F4-6A41-8099-2686808C4B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12569" y="1943100"/>
            <a:ext cx="1203722" cy="784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85738" indent="-185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Not expected to be in scope. Surrey do not have a County-wide stores requirement. Solution here is expected to be simple</a:t>
            </a:r>
            <a:endParaRPr lang="en-US" altLang="en-US" sz="750" b="1">
              <a:latin typeface="Arial Narrow" panose="020B0604020202020204" pitchFamily="34" charset="0"/>
            </a:endParaRPr>
          </a:p>
        </p:txBody>
      </p:sp>
      <p:sp>
        <p:nvSpPr>
          <p:cNvPr id="732177" name="Text Box 17">
            <a:extLst>
              <a:ext uri="{FF2B5EF4-FFF2-40B4-BE49-F238E27FC236}">
                <a16:creationId xmlns:a16="http://schemas.microsoft.com/office/drawing/2014/main" id="{D2A458F0-7D86-314B-A63F-D5235AFB38C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72251" y="1885951"/>
            <a:ext cx="1203722" cy="1592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85738" indent="-185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buFont typeface="Symbol" pitchFamily="2" charset="2"/>
              <a:buNone/>
            </a:pPr>
            <a:r>
              <a:rPr lang="en-US" altLang="en-US" sz="750" b="1">
                <a:latin typeface="Arial Narrow" panose="020B0604020202020204" pitchFamily="34" charset="0"/>
              </a:rPr>
              <a:t>1.5.1 Enter invoice through Logistics Invoice Verification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1.5.2 Enter direct FI-AP invoice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1.5.3 Process invoice through EBP electronically (TBC)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1.5.4 Handle Supplier invoice enquiries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1.5.5 Handle Invoice rejections and follow-ups with suppliers</a:t>
            </a:r>
            <a:endParaRPr lang="en-US" altLang="en-US" sz="750" b="1">
              <a:latin typeface="Arial Narrow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3186" name="Rectangle 2">
            <a:extLst>
              <a:ext uri="{FF2B5EF4-FFF2-40B4-BE49-F238E27FC236}">
                <a16:creationId xmlns:a16="http://schemas.microsoft.com/office/drawing/2014/main" id="{C50B0108-2F3A-F042-BDE1-D26258B0771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1875"/>
              <a:t>Purchase to Pay - continued</a:t>
            </a:r>
            <a:endParaRPr lang="en-US" altLang="en-US" sz="1875"/>
          </a:p>
        </p:txBody>
      </p:sp>
      <p:grpSp>
        <p:nvGrpSpPr>
          <p:cNvPr id="733187" name="Group 3">
            <a:extLst>
              <a:ext uri="{FF2B5EF4-FFF2-40B4-BE49-F238E27FC236}">
                <a16:creationId xmlns:a16="http://schemas.microsoft.com/office/drawing/2014/main" id="{92AD43CC-FED1-444B-AD6F-081DE420D71C}"/>
              </a:ext>
            </a:extLst>
          </p:cNvPr>
          <p:cNvGrpSpPr>
            <a:grpSpLocks/>
          </p:cNvGrpSpPr>
          <p:nvPr/>
        </p:nvGrpSpPr>
        <p:grpSpPr bwMode="auto">
          <a:xfrm>
            <a:off x="1428750" y="800100"/>
            <a:ext cx="5600700" cy="514350"/>
            <a:chOff x="288" y="816"/>
            <a:chExt cx="4896" cy="720"/>
          </a:xfrm>
        </p:grpSpPr>
        <p:sp>
          <p:nvSpPr>
            <p:cNvPr id="733188" name="Rectangle 4">
              <a:extLst>
                <a:ext uri="{FF2B5EF4-FFF2-40B4-BE49-F238E27FC236}">
                  <a16:creationId xmlns:a16="http://schemas.microsoft.com/office/drawing/2014/main" id="{289A3262-E5E1-2249-A1AB-19128EF44B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8" y="816"/>
              <a:ext cx="4896" cy="720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 sz="1350"/>
            </a:p>
          </p:txBody>
        </p:sp>
        <p:sp>
          <p:nvSpPr>
            <p:cNvPr id="733189" name="AutoShape 5">
              <a:extLst>
                <a:ext uri="{FF2B5EF4-FFF2-40B4-BE49-F238E27FC236}">
                  <a16:creationId xmlns:a16="http://schemas.microsoft.com/office/drawing/2014/main" id="{CE8CC8CB-5AF7-E442-91BB-A8EA1956A2B0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432" y="912"/>
              <a:ext cx="1863" cy="528"/>
            </a:xfrm>
            <a:prstGeom prst="homePlate">
              <a:avLst>
                <a:gd name="adj" fmla="val 88210"/>
              </a:avLst>
            </a:prstGeom>
            <a:solidFill>
              <a:srgbClr val="FFCC00"/>
            </a:solidFill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67500" anchor="ctr"/>
            <a:lstStyle/>
            <a:p>
              <a:pPr algn="ctr" eaLnBrk="0" hangingPunct="0"/>
              <a:r>
                <a:rPr lang="en-US" altLang="en-US" sz="1350" b="1">
                  <a:solidFill>
                    <a:schemeClr val="bg1"/>
                  </a:solidFill>
                  <a:latin typeface="Times New Roman" panose="02020603050405020304" pitchFamily="18" charset="0"/>
                </a:rPr>
                <a:t>1. </a:t>
              </a:r>
              <a:r>
                <a:rPr lang="en-US" altLang="en-US" sz="1050" b="1">
                  <a:solidFill>
                    <a:schemeClr val="bg1"/>
                  </a:solidFill>
                  <a:latin typeface="Times New Roman" panose="02020603050405020304" pitchFamily="18" charset="0"/>
                </a:rPr>
                <a:t>Purchase</a:t>
              </a:r>
              <a:r>
                <a:rPr lang="en-US" altLang="en-US" sz="1350" b="1">
                  <a:solidFill>
                    <a:schemeClr val="bg1"/>
                  </a:solidFill>
                  <a:latin typeface="Times New Roman" panose="02020603050405020304" pitchFamily="18" charset="0"/>
                </a:rPr>
                <a:t> </a:t>
              </a:r>
              <a:r>
                <a:rPr lang="en-US" altLang="en-US" sz="1050" b="1">
                  <a:solidFill>
                    <a:schemeClr val="bg1"/>
                  </a:solidFill>
                  <a:latin typeface="Times New Roman" panose="02020603050405020304" pitchFamily="18" charset="0"/>
                </a:rPr>
                <a:t>to Pay</a:t>
              </a:r>
            </a:p>
          </p:txBody>
        </p:sp>
        <p:sp>
          <p:nvSpPr>
            <p:cNvPr id="733190" name="AutoShape 6">
              <a:extLst>
                <a:ext uri="{FF2B5EF4-FFF2-40B4-BE49-F238E27FC236}">
                  <a16:creationId xmlns:a16="http://schemas.microsoft.com/office/drawing/2014/main" id="{586649DF-274F-5A47-8FB5-9E4EC63BD045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1776" y="912"/>
              <a:ext cx="1680" cy="528"/>
            </a:xfrm>
            <a:prstGeom prst="chevron">
              <a:avLst>
                <a:gd name="adj" fmla="val 79545"/>
              </a:avLst>
            </a:prstGeom>
            <a:solidFill>
              <a:srgbClr val="FFFF99"/>
            </a:solidFill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0000" anchor="ctr"/>
            <a:lstStyle/>
            <a:p>
              <a:pPr algn="ctr" eaLnBrk="0" hangingPunct="0"/>
              <a:endParaRPr lang="en-GB" altLang="en-US" sz="1350" b="1">
                <a:latin typeface="Times New Roman" panose="02020603050405020304" pitchFamily="18" charset="0"/>
              </a:endParaRPr>
            </a:p>
          </p:txBody>
        </p:sp>
        <p:sp>
          <p:nvSpPr>
            <p:cNvPr id="733191" name="AutoShape 7">
              <a:extLst>
                <a:ext uri="{FF2B5EF4-FFF2-40B4-BE49-F238E27FC236}">
                  <a16:creationId xmlns:a16="http://schemas.microsoft.com/office/drawing/2014/main" id="{93A58847-AD77-144E-B9BF-DBDAEBDD638A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3024" y="912"/>
              <a:ext cx="1680" cy="528"/>
            </a:xfrm>
            <a:prstGeom prst="chevron">
              <a:avLst>
                <a:gd name="adj" fmla="val 79545"/>
              </a:avLst>
            </a:prstGeom>
            <a:solidFill>
              <a:srgbClr val="FFFF99"/>
            </a:solidFill>
            <a:ln w="12700">
              <a:solidFill>
                <a:schemeClr val="bg2"/>
              </a:solidFill>
              <a:miter lim="800000"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270000" anchor="ctr"/>
            <a:lstStyle/>
            <a:p>
              <a:pPr algn="ctr" eaLnBrk="0" hangingPunct="0"/>
              <a:endParaRPr lang="en-GB" altLang="en-US" sz="1350" b="1">
                <a:latin typeface="Times New Roman" panose="02020603050405020304" pitchFamily="18" charset="0"/>
              </a:endParaRPr>
            </a:p>
          </p:txBody>
        </p:sp>
      </p:grpSp>
      <p:sp>
        <p:nvSpPr>
          <p:cNvPr id="733192" name="Text Box 8">
            <a:extLst>
              <a:ext uri="{FF2B5EF4-FFF2-40B4-BE49-F238E27FC236}">
                <a16:creationId xmlns:a16="http://schemas.microsoft.com/office/drawing/2014/main" id="{1EF99EF1-ADFC-3141-8032-2A805870A7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68028" y="2057400"/>
            <a:ext cx="120372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85738" indent="-185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buFont typeface="Symbol" pitchFamily="2" charset="2"/>
              <a:buNone/>
            </a:pPr>
            <a:r>
              <a:rPr lang="en-US" altLang="en-US" sz="750" b="1">
                <a:latin typeface="Arial Narrow" panose="020B0604020202020204" pitchFamily="34" charset="0"/>
              </a:rPr>
              <a:t>1.6.1 Complete Claim form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1.6.2 Process Claim Form 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1.6.3 Approve Claim Form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1.6.4 Compare receipts to Claims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1.6.5 Settle Travel Claims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1.6.5 Process Payments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1.6.6 Handle Employee Queries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1.6.7 Manage Expense Policy and reclaim amounts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1.6.8 Provide Expense Reporting</a:t>
            </a:r>
          </a:p>
          <a:p>
            <a:pPr eaLnBrk="0" hangingPunct="0">
              <a:buFont typeface="Symbol" pitchFamily="2" charset="2"/>
              <a:buNone/>
            </a:pPr>
            <a:endParaRPr lang="en-US" altLang="en-US" sz="750" b="1">
              <a:latin typeface="Arial Narrow" panose="020B0604020202020204" pitchFamily="34" charset="0"/>
            </a:endParaRPr>
          </a:p>
          <a:p>
            <a:pPr eaLnBrk="0" hangingPunct="0">
              <a:buFont typeface="Symbol" pitchFamily="2" charset="2"/>
              <a:buNone/>
            </a:pPr>
            <a:endParaRPr lang="en-US" altLang="en-US" sz="750" b="1">
              <a:latin typeface="Arial Narrow" panose="020B0604020202020204" pitchFamily="34" charset="0"/>
            </a:endParaRPr>
          </a:p>
        </p:txBody>
      </p:sp>
      <p:sp>
        <p:nvSpPr>
          <p:cNvPr id="733193" name="Rectangle 9">
            <a:extLst>
              <a:ext uri="{FF2B5EF4-FFF2-40B4-BE49-F238E27FC236}">
                <a16:creationId xmlns:a16="http://schemas.microsoft.com/office/drawing/2014/main" id="{062072AA-1033-164B-A391-20124407A930}"/>
              </a:ext>
            </a:extLst>
          </p:cNvPr>
          <p:cNvSpPr>
            <a:spLocks noChangeArrowheads="1"/>
          </p:cNvSpPr>
          <p:nvPr/>
        </p:nvSpPr>
        <p:spPr bwMode="gray">
          <a:xfrm>
            <a:off x="1314450" y="1543051"/>
            <a:ext cx="1090613" cy="451247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GB" altLang="en-US" sz="750" b="1"/>
              <a:t>1.6 Travel and </a:t>
            </a:r>
          </a:p>
          <a:p>
            <a:pPr eaLnBrk="0" hangingPunct="0"/>
            <a:r>
              <a:rPr lang="en-GB" altLang="en-US" sz="750" b="1"/>
              <a:t>Expense processing</a:t>
            </a:r>
            <a:endParaRPr lang="en-US" altLang="en-US" sz="750" b="1"/>
          </a:p>
        </p:txBody>
      </p:sp>
      <p:sp>
        <p:nvSpPr>
          <p:cNvPr id="733194" name="Rectangle 10">
            <a:extLst>
              <a:ext uri="{FF2B5EF4-FFF2-40B4-BE49-F238E27FC236}">
                <a16:creationId xmlns:a16="http://schemas.microsoft.com/office/drawing/2014/main" id="{8CF4431B-3DF2-7244-B1C7-DE1C2AECCD8F}"/>
              </a:ext>
            </a:extLst>
          </p:cNvPr>
          <p:cNvSpPr>
            <a:spLocks noChangeArrowheads="1"/>
          </p:cNvSpPr>
          <p:nvPr/>
        </p:nvSpPr>
        <p:spPr bwMode="gray">
          <a:xfrm>
            <a:off x="4000500" y="1543051"/>
            <a:ext cx="1090613" cy="451247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750" b="1"/>
              <a:t>1.8 Make Payments</a:t>
            </a:r>
          </a:p>
          <a:p>
            <a:pPr algn="ctr" eaLnBrk="0" hangingPunct="0"/>
            <a:endParaRPr lang="en-US" altLang="en-US" sz="750" b="1"/>
          </a:p>
        </p:txBody>
      </p:sp>
      <p:sp>
        <p:nvSpPr>
          <p:cNvPr id="733195" name="Text Box 11">
            <a:extLst>
              <a:ext uri="{FF2B5EF4-FFF2-40B4-BE49-F238E27FC236}">
                <a16:creationId xmlns:a16="http://schemas.microsoft.com/office/drawing/2014/main" id="{E3A7B3CD-F4FC-AE4A-84AF-8DB5E62F1C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43351" y="2057401"/>
            <a:ext cx="1203722" cy="1592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85738" indent="-185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buFont typeface="Symbol" pitchFamily="2" charset="2"/>
              <a:buNone/>
            </a:pPr>
            <a:r>
              <a:rPr lang="en-US" altLang="en-US" sz="750" b="1">
                <a:latin typeface="Arial Narrow" panose="020B0604020202020204" pitchFamily="34" charset="0"/>
              </a:rPr>
              <a:t>1.8.1 Manage Payments (BACS/Cheques/CHAPS/etc)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1.8.2 </a:t>
            </a:r>
            <a:r>
              <a:rPr lang="en-US" altLang="en-US" sz="750" b="1">
                <a:latin typeface="Arial Narrow" panose="020B0604020202020204" pitchFamily="34" charset="0"/>
              </a:rPr>
              <a:t>Make payments to business partners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1.8.3 Carry out Cheque Administration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1.8.4 Stop Payments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1.8.5 Handle Supplier queries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1.8.6 Late Payment calculations and reports</a:t>
            </a:r>
            <a:endParaRPr lang="en-US" altLang="en-US" sz="750" b="1">
              <a:latin typeface="Arial Narrow" panose="020B0604020202020204" pitchFamily="34" charset="0"/>
            </a:endParaRPr>
          </a:p>
        </p:txBody>
      </p:sp>
      <p:sp>
        <p:nvSpPr>
          <p:cNvPr id="733196" name="Text Box 12">
            <a:extLst>
              <a:ext uri="{FF2B5EF4-FFF2-40B4-BE49-F238E27FC236}">
                <a16:creationId xmlns:a16="http://schemas.microsoft.com/office/drawing/2014/main" id="{3EB5DC2C-B6A1-4747-83A7-65A8F56952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5328" y="2057400"/>
            <a:ext cx="1203722" cy="1131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85738" indent="-185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buFont typeface="Symbol" pitchFamily="2" charset="2"/>
              <a:buNone/>
            </a:pPr>
            <a:r>
              <a:rPr lang="en-US" altLang="en-US" sz="750" b="1">
                <a:latin typeface="Arial Narrow" panose="020B0604020202020204" pitchFamily="34" charset="0"/>
              </a:rPr>
              <a:t>1.7.1 Complete Claim Form</a:t>
            </a:r>
          </a:p>
          <a:p>
            <a:pPr eaLnBrk="0" hangingPunct="0">
              <a:buFont typeface="Symbol" pitchFamily="2" charset="2"/>
              <a:buNone/>
            </a:pPr>
            <a:r>
              <a:rPr lang="en-US" altLang="en-US" sz="750" b="1">
                <a:latin typeface="Arial Narrow" panose="020B0604020202020204" pitchFamily="34" charset="0"/>
              </a:rPr>
              <a:t>1.7.2 Approve Claim Form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1.7.3 Process Claim Form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1.7.4 Handle Establishment queries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1.7.5 Make Payments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1.7.6 Reconcile local Bank Accounts</a:t>
            </a:r>
            <a:endParaRPr lang="en-US" altLang="en-US" sz="750" b="1">
              <a:latin typeface="Arial Narrow" panose="020B0604020202020204" pitchFamily="34" charset="0"/>
            </a:endParaRPr>
          </a:p>
          <a:p>
            <a:pPr eaLnBrk="0" hangingPunct="0">
              <a:buFont typeface="Symbol" pitchFamily="2" charset="2"/>
              <a:buNone/>
            </a:pPr>
            <a:endParaRPr lang="en-US" altLang="en-US" sz="750" b="1">
              <a:latin typeface="Arial Narrow" panose="020B0604020202020204" pitchFamily="34" charset="0"/>
            </a:endParaRPr>
          </a:p>
        </p:txBody>
      </p:sp>
      <p:sp>
        <p:nvSpPr>
          <p:cNvPr id="733197" name="Rectangle 13">
            <a:extLst>
              <a:ext uri="{FF2B5EF4-FFF2-40B4-BE49-F238E27FC236}">
                <a16:creationId xmlns:a16="http://schemas.microsoft.com/office/drawing/2014/main" id="{6CA6BF7A-0325-1544-A6DF-4AA086462B3E}"/>
              </a:ext>
            </a:extLst>
          </p:cNvPr>
          <p:cNvSpPr>
            <a:spLocks noChangeArrowheads="1"/>
          </p:cNvSpPr>
          <p:nvPr/>
        </p:nvSpPr>
        <p:spPr bwMode="gray">
          <a:xfrm>
            <a:off x="2571750" y="1543051"/>
            <a:ext cx="1090613" cy="451247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GB" altLang="en-US" sz="750" b="1"/>
              <a:t>1.7 Manage Imprest </a:t>
            </a:r>
          </a:p>
          <a:p>
            <a:pPr eaLnBrk="0" hangingPunct="0"/>
            <a:r>
              <a:rPr lang="en-GB" altLang="en-US" sz="750" b="1"/>
              <a:t>Reimbursements</a:t>
            </a:r>
            <a:endParaRPr lang="en-US" altLang="en-US" sz="750" b="1"/>
          </a:p>
        </p:txBody>
      </p:sp>
      <p:sp>
        <p:nvSpPr>
          <p:cNvPr id="733198" name="Rectangle 14">
            <a:extLst>
              <a:ext uri="{FF2B5EF4-FFF2-40B4-BE49-F238E27FC236}">
                <a16:creationId xmlns:a16="http://schemas.microsoft.com/office/drawing/2014/main" id="{0A6CBE39-4A52-434A-AB1E-5D5399D89895}"/>
              </a:ext>
            </a:extLst>
          </p:cNvPr>
          <p:cNvSpPr>
            <a:spLocks noChangeArrowheads="1"/>
          </p:cNvSpPr>
          <p:nvPr/>
        </p:nvSpPr>
        <p:spPr bwMode="gray">
          <a:xfrm>
            <a:off x="2686050" y="3143251"/>
            <a:ext cx="1090613" cy="451247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750" b="1"/>
              <a:t>1.10 Contracts Process</a:t>
            </a:r>
          </a:p>
        </p:txBody>
      </p:sp>
      <p:sp>
        <p:nvSpPr>
          <p:cNvPr id="733199" name="Rectangle 15">
            <a:extLst>
              <a:ext uri="{FF2B5EF4-FFF2-40B4-BE49-F238E27FC236}">
                <a16:creationId xmlns:a16="http://schemas.microsoft.com/office/drawing/2014/main" id="{74242376-91B0-5E45-98C6-9125BEFB9D00}"/>
              </a:ext>
            </a:extLst>
          </p:cNvPr>
          <p:cNvSpPr>
            <a:spLocks noChangeArrowheads="1"/>
          </p:cNvSpPr>
          <p:nvPr/>
        </p:nvSpPr>
        <p:spPr bwMode="gray">
          <a:xfrm>
            <a:off x="5429250" y="1543051"/>
            <a:ext cx="1090613" cy="451247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hangingPunct="0"/>
            <a:r>
              <a:rPr lang="en-US" altLang="en-US" sz="750" b="1"/>
              <a:t>1.9 Request for </a:t>
            </a:r>
          </a:p>
          <a:p>
            <a:pPr eaLnBrk="0" hangingPunct="0"/>
            <a:r>
              <a:rPr lang="en-US" altLang="en-US" sz="750" b="1"/>
              <a:t>Quote</a:t>
            </a:r>
          </a:p>
        </p:txBody>
      </p:sp>
      <p:sp>
        <p:nvSpPr>
          <p:cNvPr id="733200" name="Text Box 16">
            <a:extLst>
              <a:ext uri="{FF2B5EF4-FFF2-40B4-BE49-F238E27FC236}">
                <a16:creationId xmlns:a16="http://schemas.microsoft.com/office/drawing/2014/main" id="{FF7B3944-F26D-3E41-9F0C-7EEA7426C01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73291" y="2057400"/>
            <a:ext cx="1203722" cy="669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85738" indent="-185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1.9.1 Build a request for quote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1.9.2 Send Request for Quote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1.9.3 Evaluate Quotes</a:t>
            </a:r>
            <a:endParaRPr lang="en-US" altLang="en-US" sz="750" b="1">
              <a:latin typeface="Arial Narrow" panose="020B0604020202020204" pitchFamily="34" charset="0"/>
            </a:endParaRPr>
          </a:p>
        </p:txBody>
      </p:sp>
      <p:sp>
        <p:nvSpPr>
          <p:cNvPr id="733201" name="Text Box 17">
            <a:extLst>
              <a:ext uri="{FF2B5EF4-FFF2-40B4-BE49-F238E27FC236}">
                <a16:creationId xmlns:a16="http://schemas.microsoft.com/office/drawing/2014/main" id="{FADCEA9D-AFF5-3446-93B2-6E947320807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28900" y="3657601"/>
            <a:ext cx="1257300" cy="1477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85738" indent="-185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1.10.1 Decide procurement process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1.10.2 Develop Specification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1.10.3 Advertise Requirement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1.10.4 Process Bids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1.10.5Approve Vendor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1.10.6 Negotiate Contract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1.10.7 Award Contract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1.10.8 Monitor / Manage Contract</a:t>
            </a:r>
          </a:p>
          <a:p>
            <a:pPr eaLnBrk="0" hangingPunct="0">
              <a:buFont typeface="Symbol" pitchFamily="2" charset="2"/>
              <a:buNone/>
            </a:pPr>
            <a:endParaRPr lang="en-US" altLang="en-US" sz="750" b="1">
              <a:latin typeface="Arial Narrow" panose="020B0604020202020204" pitchFamily="34" charset="0"/>
            </a:endParaRPr>
          </a:p>
        </p:txBody>
      </p:sp>
      <p:sp>
        <p:nvSpPr>
          <p:cNvPr id="733202" name="Rectangle 18">
            <a:extLst>
              <a:ext uri="{FF2B5EF4-FFF2-40B4-BE49-F238E27FC236}">
                <a16:creationId xmlns:a16="http://schemas.microsoft.com/office/drawing/2014/main" id="{E80CA0A9-89C4-DA46-BEBC-4D5D94D16E8E}"/>
              </a:ext>
            </a:extLst>
          </p:cNvPr>
          <p:cNvSpPr>
            <a:spLocks noChangeArrowheads="1"/>
          </p:cNvSpPr>
          <p:nvPr/>
        </p:nvSpPr>
        <p:spPr bwMode="gray">
          <a:xfrm>
            <a:off x="5314950" y="3143251"/>
            <a:ext cx="1090613" cy="451247"/>
          </a:xfrm>
          <a:prstGeom prst="rect">
            <a:avLst/>
          </a:prstGeom>
          <a:solidFill>
            <a:srgbClr val="DDDDDD"/>
          </a:solidFill>
          <a:ln w="12700">
            <a:solidFill>
              <a:schemeClr val="bg2"/>
            </a:solidFill>
            <a:miter lim="800000"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en-US" sz="750" b="1"/>
              <a:t>1.11 Maintain </a:t>
            </a:r>
          </a:p>
          <a:p>
            <a:pPr algn="ctr" eaLnBrk="0" hangingPunct="0"/>
            <a:r>
              <a:rPr lang="en-US" altLang="en-US" sz="750" b="1"/>
              <a:t>catalogues</a:t>
            </a:r>
          </a:p>
        </p:txBody>
      </p:sp>
      <p:sp>
        <p:nvSpPr>
          <p:cNvPr id="733203" name="Text Box 19">
            <a:extLst>
              <a:ext uri="{FF2B5EF4-FFF2-40B4-BE49-F238E27FC236}">
                <a16:creationId xmlns:a16="http://schemas.microsoft.com/office/drawing/2014/main" id="{55622B10-BA20-2F43-82A1-08AD16EA30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57800" y="3657600"/>
            <a:ext cx="1257300" cy="11310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bg2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85738" indent="-1857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1.11.1 Identify Suppliers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1.11.2 Prepare supplier adoption packs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1.11.3 Take suppliers through adoption process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1.11.4 Load catalogue data </a:t>
            </a:r>
          </a:p>
          <a:p>
            <a:pPr eaLnBrk="0" hangingPunct="0">
              <a:buFont typeface="Symbol" pitchFamily="2" charset="2"/>
              <a:buNone/>
            </a:pPr>
            <a:r>
              <a:rPr lang="en-GB" altLang="en-US" sz="750" b="1">
                <a:latin typeface="Arial Narrow" panose="020B0604020202020204" pitchFamily="34" charset="0"/>
              </a:rPr>
              <a:t>1.11.5 Maintain catalogue data </a:t>
            </a:r>
            <a:endParaRPr lang="en-US" altLang="en-US" sz="750" b="1">
              <a:latin typeface="Arial Narrow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C92E7-D09D-A045-A31B-0AAB365C4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Understand how people spend their time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ABF7F1-710C-5C44-A3CE-A785FDDB222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7B509D-C5ED-D548-9790-0F12D45ADEB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8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9884324-CED8-E445-B811-37157221AF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954" y="943248"/>
            <a:ext cx="7732091" cy="37142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5430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85FE02-AA40-304F-BC1B-2A817A3736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Understand in more detail - Draw a process map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EBB4873-8EF4-A34F-A74B-FB00B842F1B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algn="l"/>
            <a:r>
              <a:rPr lang="en-US"/>
              <a:t>Copyright 2017 Appleby Management Services Ltd </a:t>
            </a:r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F482B5-5D73-6A4C-ABC5-D11CBF0D1D2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637E371-A6FB-D244-9D37-8DAEC43A3FFD}" type="slidenum">
              <a:rPr lang="en-US" smtClean="0"/>
              <a:t>9</a:t>
            </a:fld>
            <a:endParaRPr lang="en-US" dirty="0"/>
          </a:p>
        </p:txBody>
      </p:sp>
      <p:grpSp>
        <p:nvGrpSpPr>
          <p:cNvPr id="82" name="Group 81">
            <a:extLst>
              <a:ext uri="{FF2B5EF4-FFF2-40B4-BE49-F238E27FC236}">
                <a16:creationId xmlns:a16="http://schemas.microsoft.com/office/drawing/2014/main" id="{607FA45A-5D8E-F44E-96E3-5C881CB7AC97}"/>
              </a:ext>
            </a:extLst>
          </p:cNvPr>
          <p:cNvGrpSpPr/>
          <p:nvPr/>
        </p:nvGrpSpPr>
        <p:grpSpPr>
          <a:xfrm>
            <a:off x="1167848" y="927607"/>
            <a:ext cx="6808304" cy="3722947"/>
            <a:chOff x="-85725" y="57150"/>
            <a:chExt cx="9112250" cy="6140450"/>
          </a:xfrm>
        </p:grpSpPr>
        <p:sp>
          <p:nvSpPr>
            <p:cNvPr id="14" name="Rectangle 10">
              <a:extLst>
                <a:ext uri="{FF2B5EF4-FFF2-40B4-BE49-F238E27FC236}">
                  <a16:creationId xmlns:a16="http://schemas.microsoft.com/office/drawing/2014/main" id="{F0139E7B-28BE-D249-9B39-797EBDEDC044}"/>
                </a:ext>
              </a:extLst>
            </p:cNvPr>
            <p:cNvSpPr txBox="1">
              <a:spLocks noChangeArrowheads="1"/>
            </p:cNvSpPr>
            <p:nvPr/>
          </p:nvSpPr>
          <p:spPr>
            <a:xfrm>
              <a:off x="245648" y="5791575"/>
              <a:ext cx="436977" cy="406025"/>
            </a:xfrm>
            <a:prstGeom prst="rect">
              <a:avLst/>
            </a:prstGeom>
            <a:ln/>
          </p:spPr>
          <p:txBody>
            <a:bodyPr vert="horz" lIns="91440" tIns="45720" rIns="91440" bIns="45720" rtlCol="0" anchor="ctr"/>
            <a:lstStyle>
              <a:defPPr>
                <a:defRPr lang="en-US"/>
              </a:defPPr>
              <a:lvl1pPr marL="0" algn="r" defTabSz="457200" rtl="0" eaLnBrk="1" latinLnBrk="0" hangingPunct="1">
                <a:defRPr sz="9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fld id="{DC6D2944-4D2C-644B-A8F4-47EA05AB8AD7}" type="slidenum">
                <a:rPr lang="en-GB" altLang="en-US" sz="400" smtClean="0"/>
                <a:pPr/>
                <a:t>9</a:t>
              </a:fld>
              <a:endParaRPr lang="en-GB" altLang="en-US" sz="400"/>
            </a:p>
          </p:txBody>
        </p:sp>
        <p:grpSp>
          <p:nvGrpSpPr>
            <p:cNvPr id="15" name="Group 19">
              <a:extLst>
                <a:ext uri="{FF2B5EF4-FFF2-40B4-BE49-F238E27FC236}">
                  <a16:creationId xmlns:a16="http://schemas.microsoft.com/office/drawing/2014/main" id="{CAE6C477-4B36-C942-ABE5-1A5F1C9B34C8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-85725" y="57150"/>
              <a:ext cx="9112250" cy="5524500"/>
              <a:chOff x="152" y="360"/>
              <a:chExt cx="5480" cy="3456"/>
            </a:xfrm>
          </p:grpSpPr>
          <p:sp>
            <p:nvSpPr>
              <p:cNvPr id="16" name="Rectangle 10">
                <a:extLst>
                  <a:ext uri="{FF2B5EF4-FFF2-40B4-BE49-F238E27FC236}">
                    <a16:creationId xmlns:a16="http://schemas.microsoft.com/office/drawing/2014/main" id="{DCA74185-8FAE-9340-B6B7-C81FDB13219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72" y="538"/>
                <a:ext cx="5460" cy="630"/>
              </a:xfrm>
              <a:prstGeom prst="rect">
                <a:avLst/>
              </a:prstGeom>
              <a:solidFill>
                <a:srgbClr val="C0C0C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 sz="1050"/>
              </a:p>
            </p:txBody>
          </p:sp>
          <p:grpSp>
            <p:nvGrpSpPr>
              <p:cNvPr id="17" name="Group 17">
                <a:extLst>
                  <a:ext uri="{FF2B5EF4-FFF2-40B4-BE49-F238E27FC236}">
                    <a16:creationId xmlns:a16="http://schemas.microsoft.com/office/drawing/2014/main" id="{C5B98AD2-E0A9-7D4F-851C-D21C29C080F7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>
                <a:off x="168" y="360"/>
                <a:ext cx="5464" cy="3456"/>
                <a:chOff x="168" y="360"/>
                <a:chExt cx="5464" cy="3456"/>
              </a:xfrm>
            </p:grpSpPr>
            <p:sp>
              <p:nvSpPr>
                <p:cNvPr id="19" name="Rectangle 5">
                  <a:extLst>
                    <a:ext uri="{FF2B5EF4-FFF2-40B4-BE49-F238E27FC236}">
                      <a16:creationId xmlns:a16="http://schemas.microsoft.com/office/drawing/2014/main" id="{54BEBC25-13FC-334A-ABD8-E860AC76DC9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2" y="360"/>
                  <a:ext cx="5460" cy="345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 sz="1050"/>
                </a:p>
              </p:txBody>
            </p:sp>
            <p:sp>
              <p:nvSpPr>
                <p:cNvPr id="20" name="Rectangle 6">
                  <a:extLst>
                    <a:ext uri="{FF2B5EF4-FFF2-40B4-BE49-F238E27FC236}">
                      <a16:creationId xmlns:a16="http://schemas.microsoft.com/office/drawing/2014/main" id="{25651A0D-016E-6841-8A4E-A8ADDE48D42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2" y="1164"/>
                  <a:ext cx="5460" cy="630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 sz="1050"/>
                </a:p>
              </p:txBody>
            </p:sp>
            <p:sp>
              <p:nvSpPr>
                <p:cNvPr id="21" name="Rectangle 7">
                  <a:extLst>
                    <a:ext uri="{FF2B5EF4-FFF2-40B4-BE49-F238E27FC236}">
                      <a16:creationId xmlns:a16="http://schemas.microsoft.com/office/drawing/2014/main" id="{0537346F-C588-4644-B812-8F9D289070A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2" y="1798"/>
                  <a:ext cx="5460" cy="630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 sz="1050"/>
                </a:p>
              </p:txBody>
            </p:sp>
            <p:sp>
              <p:nvSpPr>
                <p:cNvPr id="22" name="Rectangle 8">
                  <a:extLst>
                    <a:ext uri="{FF2B5EF4-FFF2-40B4-BE49-F238E27FC236}">
                      <a16:creationId xmlns:a16="http://schemas.microsoft.com/office/drawing/2014/main" id="{E63FDDB4-59C5-F649-BE65-C0E0FC7E8EC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72" y="2428"/>
                  <a:ext cx="5460" cy="630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 sz="1050"/>
                </a:p>
              </p:txBody>
            </p:sp>
            <p:sp>
              <p:nvSpPr>
                <p:cNvPr id="23" name="Rectangle 9">
                  <a:extLst>
                    <a:ext uri="{FF2B5EF4-FFF2-40B4-BE49-F238E27FC236}">
                      <a16:creationId xmlns:a16="http://schemas.microsoft.com/office/drawing/2014/main" id="{8BFDA3A4-AC4C-634D-84A6-2FBFD42B664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8" y="3058"/>
                  <a:ext cx="5460" cy="630"/>
                </a:xfrm>
                <a:prstGeom prst="rect">
                  <a:avLst/>
                </a:prstGeom>
                <a:solidFill>
                  <a:srgbClr val="C0C0C0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GB" sz="1050"/>
                </a:p>
              </p:txBody>
            </p:sp>
            <p:sp>
              <p:nvSpPr>
                <p:cNvPr id="24" name="Rectangle 12">
                  <a:extLst>
                    <a:ext uri="{FF2B5EF4-FFF2-40B4-BE49-F238E27FC236}">
                      <a16:creationId xmlns:a16="http://schemas.microsoft.com/office/drawing/2014/main" id="{9F52C7D0-B96B-D246-8D25-227251C2377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8" y="534"/>
                  <a:ext cx="192" cy="63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anchor="ctr"/>
                <a:lstStyle/>
                <a:p>
                  <a:pPr algn="ctr"/>
                  <a:r>
                    <a:rPr lang="en-GB" altLang="en-US" sz="800" b="1"/>
                    <a:t>MFM</a:t>
                  </a:r>
                </a:p>
              </p:txBody>
            </p:sp>
            <p:sp>
              <p:nvSpPr>
                <p:cNvPr id="25" name="Rectangle 13">
                  <a:extLst>
                    <a:ext uri="{FF2B5EF4-FFF2-40B4-BE49-F238E27FC236}">
                      <a16:creationId xmlns:a16="http://schemas.microsoft.com/office/drawing/2014/main" id="{31CB87A3-1002-1148-915C-80C998CCE82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8" y="1164"/>
                  <a:ext cx="192" cy="63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anchor="ctr"/>
                <a:lstStyle/>
                <a:p>
                  <a:pPr algn="ctr"/>
                  <a:r>
                    <a:rPr lang="en-GB" altLang="en-US" sz="800" b="1"/>
                    <a:t>F.Mgr&amp;SLT Member</a:t>
                  </a:r>
                </a:p>
              </p:txBody>
            </p:sp>
            <p:sp>
              <p:nvSpPr>
                <p:cNvPr id="26" name="Rectangle 14">
                  <a:extLst>
                    <a:ext uri="{FF2B5EF4-FFF2-40B4-BE49-F238E27FC236}">
                      <a16:creationId xmlns:a16="http://schemas.microsoft.com/office/drawing/2014/main" id="{BE9A8537-6F43-2B43-96FB-4868E3E99C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8" y="1798"/>
                  <a:ext cx="192" cy="63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anchor="ctr"/>
                <a:lstStyle/>
                <a:p>
                  <a:pPr algn="ctr"/>
                  <a:r>
                    <a:rPr lang="en-GB" altLang="en-US" sz="800" b="1"/>
                    <a:t>Fin Team</a:t>
                  </a:r>
                </a:p>
              </p:txBody>
            </p:sp>
            <p:sp>
              <p:nvSpPr>
                <p:cNvPr id="27" name="Rectangle 15">
                  <a:extLst>
                    <a:ext uri="{FF2B5EF4-FFF2-40B4-BE49-F238E27FC236}">
                      <a16:creationId xmlns:a16="http://schemas.microsoft.com/office/drawing/2014/main" id="{2F674BA8-EAB5-5041-8601-D63867E26CC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8" y="2428"/>
                  <a:ext cx="192" cy="63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anchor="ctr"/>
                <a:lstStyle/>
                <a:p>
                  <a:pPr algn="ctr"/>
                  <a:r>
                    <a:rPr lang="en-GB" altLang="en-US" sz="800" b="1"/>
                    <a:t>Acc Panel</a:t>
                  </a:r>
                </a:p>
              </p:txBody>
            </p:sp>
            <p:sp>
              <p:nvSpPr>
                <p:cNvPr id="28" name="Rectangle 16">
                  <a:extLst>
                    <a:ext uri="{FF2B5EF4-FFF2-40B4-BE49-F238E27FC236}">
                      <a16:creationId xmlns:a16="http://schemas.microsoft.com/office/drawing/2014/main" id="{CEBEDEBF-00C9-D14A-AA2D-04E3522D533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168" y="3058"/>
                  <a:ext cx="192" cy="630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vert="eaVert" anchor="ctr"/>
                <a:lstStyle/>
                <a:p>
                  <a:pPr algn="ctr"/>
                  <a:r>
                    <a:rPr lang="en-GB" altLang="en-US" sz="800" b="1"/>
                    <a:t>Budget Holder</a:t>
                  </a:r>
                </a:p>
              </p:txBody>
            </p:sp>
          </p:grpSp>
          <p:sp>
            <p:nvSpPr>
              <p:cNvPr id="18" name="Text Box 18">
                <a:extLst>
                  <a:ext uri="{FF2B5EF4-FFF2-40B4-BE49-F238E27FC236}">
                    <a16:creationId xmlns:a16="http://schemas.microsoft.com/office/drawing/2014/main" id="{FE2EF81B-7B23-4D44-9D34-A3A14C12104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2" y="361"/>
                <a:ext cx="1621" cy="23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900"/>
                  <a:t>Process Name: Variable budget release</a:t>
                </a:r>
              </a:p>
            </p:txBody>
          </p:sp>
        </p:grpSp>
        <p:sp>
          <p:nvSpPr>
            <p:cNvPr id="29" name="Rectangle 50">
              <a:extLst>
                <a:ext uri="{FF2B5EF4-FFF2-40B4-BE49-F238E27FC236}">
                  <a16:creationId xmlns:a16="http://schemas.microsoft.com/office/drawing/2014/main" id="{C5A74982-31E6-A74D-A80C-FAF8DF7BFD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043925" y="2732353"/>
              <a:ext cx="1137425" cy="4220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GB" altLang="en-US" sz="200"/>
                <a:t>Release funds to cover requirements in immediate 3 months</a:t>
              </a:r>
            </a:p>
          </p:txBody>
        </p:sp>
        <p:cxnSp>
          <p:nvCxnSpPr>
            <p:cNvPr id="30" name="AutoShape 51">
              <a:extLst>
                <a:ext uri="{FF2B5EF4-FFF2-40B4-BE49-F238E27FC236}">
                  <a16:creationId xmlns:a16="http://schemas.microsoft.com/office/drawing/2014/main" id="{9B05BE19-8264-7D4B-803A-52F414349596}"/>
                </a:ext>
              </a:extLst>
            </p:cNvPr>
            <p:cNvCxnSpPr>
              <a:cxnSpLocks noChangeShapeType="1"/>
              <a:stCxn id="32" idx="0"/>
              <a:endCxn id="29" idx="1"/>
            </p:cNvCxnSpPr>
            <p:nvPr/>
          </p:nvCxnSpPr>
          <p:spPr bwMode="auto">
            <a:xfrm rot="5400000" flipH="1" flipV="1">
              <a:off x="1523040" y="2997877"/>
              <a:ext cx="575404" cy="466366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31" name="Group 85">
              <a:extLst>
                <a:ext uri="{FF2B5EF4-FFF2-40B4-BE49-F238E27FC236}">
                  <a16:creationId xmlns:a16="http://schemas.microsoft.com/office/drawing/2014/main" id="{21033B9B-AED1-E74A-B687-E36963321FA2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110058" y="3373296"/>
              <a:ext cx="1126178" cy="941530"/>
              <a:chOff x="678" y="2453"/>
              <a:chExt cx="701" cy="589"/>
            </a:xfrm>
          </p:grpSpPr>
          <p:sp>
            <p:nvSpPr>
              <p:cNvPr id="32" name="AutoShape 49">
                <a:extLst>
                  <a:ext uri="{FF2B5EF4-FFF2-40B4-BE49-F238E27FC236}">
                    <a16:creationId xmlns:a16="http://schemas.microsoft.com/office/drawing/2014/main" id="{3C434F3C-6578-C246-8C2F-915E2880E96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78" y="2544"/>
                <a:ext cx="582" cy="498"/>
              </a:xfrm>
              <a:prstGeom prst="flowChartDecision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r>
                  <a:rPr lang="en-GB" altLang="en-US" sz="200"/>
                  <a:t>Forecast outturn changed?</a:t>
                </a:r>
              </a:p>
            </p:txBody>
          </p:sp>
          <p:sp>
            <p:nvSpPr>
              <p:cNvPr id="33" name="Text Box 52">
                <a:extLst>
                  <a:ext uri="{FF2B5EF4-FFF2-40B4-BE49-F238E27FC236}">
                    <a16:creationId xmlns:a16="http://schemas.microsoft.com/office/drawing/2014/main" id="{AA8037F8-A887-0D4E-A6D4-211625F420B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196" y="2671"/>
                <a:ext cx="183" cy="1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200"/>
                  <a:t>Yes</a:t>
                </a:r>
              </a:p>
            </p:txBody>
          </p:sp>
          <p:sp>
            <p:nvSpPr>
              <p:cNvPr id="34" name="Text Box 53">
                <a:extLst>
                  <a:ext uri="{FF2B5EF4-FFF2-40B4-BE49-F238E27FC236}">
                    <a16:creationId xmlns:a16="http://schemas.microsoft.com/office/drawing/2014/main" id="{DAD0B3EF-5833-BF49-8A95-27A0EDD2ACF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92" y="2453"/>
                <a:ext cx="178" cy="1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200"/>
                  <a:t>No</a:t>
                </a:r>
              </a:p>
            </p:txBody>
          </p:sp>
        </p:grpSp>
        <p:cxnSp>
          <p:nvCxnSpPr>
            <p:cNvPr id="35" name="AutoShape 55">
              <a:extLst>
                <a:ext uri="{FF2B5EF4-FFF2-40B4-BE49-F238E27FC236}">
                  <a16:creationId xmlns:a16="http://schemas.microsoft.com/office/drawing/2014/main" id="{0BEB06E3-7DAE-AA45-904A-1AC2728136B6}"/>
                </a:ext>
              </a:extLst>
            </p:cNvPr>
            <p:cNvCxnSpPr>
              <a:cxnSpLocks noChangeShapeType="1"/>
              <a:stCxn id="32" idx="3"/>
              <a:endCxn id="38" idx="1"/>
            </p:cNvCxnSpPr>
            <p:nvPr/>
          </p:nvCxnSpPr>
          <p:spPr bwMode="auto">
            <a:xfrm flipV="1">
              <a:off x="2045059" y="3912032"/>
              <a:ext cx="119459" cy="4762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6" name="AutoShape 56">
              <a:extLst>
                <a:ext uri="{FF2B5EF4-FFF2-40B4-BE49-F238E27FC236}">
                  <a16:creationId xmlns:a16="http://schemas.microsoft.com/office/drawing/2014/main" id="{8132313D-2818-DF43-A438-8AADBD546536}"/>
                </a:ext>
              </a:extLst>
            </p:cNvPr>
            <p:cNvCxnSpPr>
              <a:cxnSpLocks noChangeShapeType="1"/>
              <a:stCxn id="38" idx="0"/>
              <a:endCxn id="29" idx="2"/>
            </p:cNvCxnSpPr>
            <p:nvPr/>
          </p:nvCxnSpPr>
          <p:spPr bwMode="auto">
            <a:xfrm rot="16200000" flipV="1">
              <a:off x="2435282" y="3331719"/>
              <a:ext cx="359636" cy="4923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37" name="Group 86">
              <a:extLst>
                <a:ext uri="{FF2B5EF4-FFF2-40B4-BE49-F238E27FC236}">
                  <a16:creationId xmlns:a16="http://schemas.microsoft.com/office/drawing/2014/main" id="{48CAB19B-F3AF-FE40-9664-2C6F59310D1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164520" y="3378124"/>
              <a:ext cx="1127787" cy="931940"/>
              <a:chOff x="1396" y="2457"/>
              <a:chExt cx="702" cy="583"/>
            </a:xfrm>
          </p:grpSpPr>
          <p:sp>
            <p:nvSpPr>
              <p:cNvPr id="38" name="AutoShape 54">
                <a:extLst>
                  <a:ext uri="{FF2B5EF4-FFF2-40B4-BE49-F238E27FC236}">
                    <a16:creationId xmlns:a16="http://schemas.microsoft.com/office/drawing/2014/main" id="{8FCF7644-0B9C-DB40-B6DC-204708A9EC3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396" y="2542"/>
                <a:ext cx="564" cy="498"/>
              </a:xfrm>
              <a:prstGeom prst="flowChartDecision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r>
                  <a:rPr lang="en-GB" altLang="en-US" sz="200"/>
                  <a:t>contain in local budget?</a:t>
                </a:r>
              </a:p>
            </p:txBody>
          </p:sp>
          <p:sp>
            <p:nvSpPr>
              <p:cNvPr id="39" name="Text Box 59">
                <a:extLst>
                  <a:ext uri="{FF2B5EF4-FFF2-40B4-BE49-F238E27FC236}">
                    <a16:creationId xmlns:a16="http://schemas.microsoft.com/office/drawing/2014/main" id="{612951D6-A8D2-C948-A914-B173F5A7C30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920" y="2693"/>
                <a:ext cx="178" cy="1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200"/>
                  <a:t>No</a:t>
                </a:r>
              </a:p>
            </p:txBody>
          </p:sp>
          <p:sp>
            <p:nvSpPr>
              <p:cNvPr id="40" name="Text Box 60">
                <a:extLst>
                  <a:ext uri="{FF2B5EF4-FFF2-40B4-BE49-F238E27FC236}">
                    <a16:creationId xmlns:a16="http://schemas.microsoft.com/office/drawing/2014/main" id="{5569FB78-3A1A-FA48-9BF3-06222D1FFEA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498" y="2457"/>
                <a:ext cx="183" cy="1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200"/>
                  <a:t>Yes</a:t>
                </a:r>
              </a:p>
            </p:txBody>
          </p:sp>
        </p:grpSp>
        <p:cxnSp>
          <p:nvCxnSpPr>
            <p:cNvPr id="41" name="AutoShape 62">
              <a:extLst>
                <a:ext uri="{FF2B5EF4-FFF2-40B4-BE49-F238E27FC236}">
                  <a16:creationId xmlns:a16="http://schemas.microsoft.com/office/drawing/2014/main" id="{B2B8AF12-5C75-B540-B65F-DEEB10787418}"/>
                </a:ext>
              </a:extLst>
            </p:cNvPr>
            <p:cNvCxnSpPr>
              <a:cxnSpLocks noChangeShapeType="1"/>
              <a:stCxn id="38" idx="3"/>
              <a:endCxn id="45" idx="1"/>
            </p:cNvCxnSpPr>
            <p:nvPr/>
          </p:nvCxnSpPr>
          <p:spPr bwMode="auto">
            <a:xfrm flipV="1">
              <a:off x="3070603" y="1842746"/>
              <a:ext cx="259917" cy="2069286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2" name="Rectangle 64">
              <a:extLst>
                <a:ext uri="{FF2B5EF4-FFF2-40B4-BE49-F238E27FC236}">
                  <a16:creationId xmlns:a16="http://schemas.microsoft.com/office/drawing/2014/main" id="{9A1C3A27-49E7-674D-937D-25DBB2EF92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14250" y="2665678"/>
              <a:ext cx="1137425" cy="4220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GB" altLang="en-US" sz="200"/>
                <a:t>Reallocate budgets &amp; release / recall funds as appropriate</a:t>
              </a:r>
            </a:p>
          </p:txBody>
        </p:sp>
        <p:cxnSp>
          <p:nvCxnSpPr>
            <p:cNvPr id="43" name="AutoShape 65">
              <a:extLst>
                <a:ext uri="{FF2B5EF4-FFF2-40B4-BE49-F238E27FC236}">
                  <a16:creationId xmlns:a16="http://schemas.microsoft.com/office/drawing/2014/main" id="{38BE7A6D-E1DD-9B41-BDC7-C2F00177F4EE}"/>
                </a:ext>
              </a:extLst>
            </p:cNvPr>
            <p:cNvCxnSpPr>
              <a:cxnSpLocks noChangeShapeType="1"/>
              <a:stCxn id="45" idx="2"/>
              <a:endCxn id="42" idx="1"/>
            </p:cNvCxnSpPr>
            <p:nvPr/>
          </p:nvCxnSpPr>
          <p:spPr bwMode="auto">
            <a:xfrm rot="16200000" flipH="1">
              <a:off x="4579150" y="1541582"/>
              <a:ext cx="635905" cy="2034296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grpSp>
          <p:nvGrpSpPr>
            <p:cNvPr id="44" name="Group 102">
              <a:extLst>
                <a:ext uri="{FF2B5EF4-FFF2-40B4-BE49-F238E27FC236}">
                  <a16:creationId xmlns:a16="http://schemas.microsoft.com/office/drawing/2014/main" id="{A3D6A7E1-C431-FB4F-B30E-AE761633B62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330522" y="1444718"/>
              <a:ext cx="1330210" cy="911161"/>
              <a:chOff x="2150" y="1232"/>
              <a:chExt cx="828" cy="570"/>
            </a:xfrm>
          </p:grpSpPr>
          <p:sp>
            <p:nvSpPr>
              <p:cNvPr id="45" name="AutoShape 58">
                <a:extLst>
                  <a:ext uri="{FF2B5EF4-FFF2-40B4-BE49-F238E27FC236}">
                    <a16:creationId xmlns:a16="http://schemas.microsoft.com/office/drawing/2014/main" id="{205DD29B-1F33-3E42-9E8E-E632B98D14F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150" y="1232"/>
                <a:ext cx="684" cy="498"/>
              </a:xfrm>
              <a:prstGeom prst="flowChartDecision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r>
                  <a:rPr lang="en-GB" altLang="en-US" sz="200"/>
                  <a:t>contain in SLT member’s budget?</a:t>
                </a:r>
              </a:p>
            </p:txBody>
          </p:sp>
          <p:sp>
            <p:nvSpPr>
              <p:cNvPr id="46" name="Text Box 67">
                <a:extLst>
                  <a:ext uri="{FF2B5EF4-FFF2-40B4-BE49-F238E27FC236}">
                    <a16:creationId xmlns:a16="http://schemas.microsoft.com/office/drawing/2014/main" id="{D4F192B8-9F5D-6647-9D96-4E52AC50D23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8" y="1675"/>
                <a:ext cx="183" cy="1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200"/>
                  <a:t>Yes</a:t>
                </a:r>
              </a:p>
            </p:txBody>
          </p:sp>
          <p:sp>
            <p:nvSpPr>
              <p:cNvPr id="47" name="Text Box 68">
                <a:extLst>
                  <a:ext uri="{FF2B5EF4-FFF2-40B4-BE49-F238E27FC236}">
                    <a16:creationId xmlns:a16="http://schemas.microsoft.com/office/drawing/2014/main" id="{6D0DA6F6-3848-7D4E-9A84-8B424859E48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800" y="1347"/>
                <a:ext cx="178" cy="1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200"/>
                  <a:t>No</a:t>
                </a:r>
              </a:p>
            </p:txBody>
          </p:sp>
        </p:grpSp>
        <p:sp>
          <p:nvSpPr>
            <p:cNvPr id="48" name="Rectangle 71">
              <a:extLst>
                <a:ext uri="{FF2B5EF4-FFF2-40B4-BE49-F238E27FC236}">
                  <a16:creationId xmlns:a16="http://schemas.microsoft.com/office/drawing/2014/main" id="{3A9DB8FA-00FC-0541-B857-D6ABDEF2873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463" y="3629886"/>
              <a:ext cx="636187" cy="5658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GB" altLang="en-US" sz="200"/>
                <a:t>Review YTD spend &amp; plans </a:t>
              </a:r>
            </a:p>
          </p:txBody>
        </p:sp>
        <p:cxnSp>
          <p:nvCxnSpPr>
            <p:cNvPr id="49" name="AutoShape 73">
              <a:extLst>
                <a:ext uri="{FF2B5EF4-FFF2-40B4-BE49-F238E27FC236}">
                  <a16:creationId xmlns:a16="http://schemas.microsoft.com/office/drawing/2014/main" id="{B54E4D12-166C-2948-838D-6A69093BD916}"/>
                </a:ext>
              </a:extLst>
            </p:cNvPr>
            <p:cNvCxnSpPr>
              <a:cxnSpLocks noChangeShapeType="1"/>
              <a:stCxn id="56" idx="3"/>
              <a:endCxn id="60" idx="1"/>
            </p:cNvCxnSpPr>
            <p:nvPr/>
          </p:nvCxnSpPr>
          <p:spPr bwMode="auto">
            <a:xfrm flipV="1">
              <a:off x="7030514" y="868065"/>
              <a:ext cx="98182" cy="3197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0" name="AutoShape 74">
              <a:extLst>
                <a:ext uri="{FF2B5EF4-FFF2-40B4-BE49-F238E27FC236}">
                  <a16:creationId xmlns:a16="http://schemas.microsoft.com/office/drawing/2014/main" id="{2878EFE9-603D-744B-A448-1B710DE06E46}"/>
                </a:ext>
              </a:extLst>
            </p:cNvPr>
            <p:cNvCxnSpPr>
              <a:cxnSpLocks noChangeShapeType="1"/>
              <a:stCxn id="56" idx="2"/>
              <a:endCxn id="42" idx="0"/>
            </p:cNvCxnSpPr>
            <p:nvPr/>
          </p:nvCxnSpPr>
          <p:spPr bwMode="auto">
            <a:xfrm>
              <a:off x="6481080" y="1269294"/>
              <a:ext cx="1883" cy="139638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1" name="Rectangle 75">
              <a:extLst>
                <a:ext uri="{FF2B5EF4-FFF2-40B4-BE49-F238E27FC236}">
                  <a16:creationId xmlns:a16="http://schemas.microsoft.com/office/drawing/2014/main" id="{036302E6-FF92-A945-A0AE-75850A03C5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111225" y="2665678"/>
              <a:ext cx="1137425" cy="4220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GB" altLang="en-US" sz="200"/>
                <a:t>Release contingency to allow budget holder to place PO</a:t>
              </a:r>
            </a:p>
          </p:txBody>
        </p:sp>
        <p:cxnSp>
          <p:nvCxnSpPr>
            <p:cNvPr id="52" name="AutoShape 76">
              <a:extLst>
                <a:ext uri="{FF2B5EF4-FFF2-40B4-BE49-F238E27FC236}">
                  <a16:creationId xmlns:a16="http://schemas.microsoft.com/office/drawing/2014/main" id="{67167BB6-1007-754A-B2E8-9E59E0F6C64D}"/>
                </a:ext>
              </a:extLst>
            </p:cNvPr>
            <p:cNvCxnSpPr>
              <a:cxnSpLocks noChangeShapeType="1"/>
              <a:stCxn id="60" idx="2"/>
              <a:endCxn id="51" idx="0"/>
            </p:cNvCxnSpPr>
            <p:nvPr/>
          </p:nvCxnSpPr>
          <p:spPr bwMode="auto">
            <a:xfrm>
              <a:off x="7678130" y="1266097"/>
              <a:ext cx="1808" cy="1399581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" name="Rectangle 77">
              <a:extLst>
                <a:ext uri="{FF2B5EF4-FFF2-40B4-BE49-F238E27FC236}">
                  <a16:creationId xmlns:a16="http://schemas.microsoft.com/office/drawing/2014/main" id="{2A805956-AB40-EC4E-8A2C-5240BED2B6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9813" y="2532923"/>
              <a:ext cx="636187" cy="5658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GB" altLang="en-US" sz="200"/>
                <a:t>Prepare analysis </a:t>
              </a:r>
            </a:p>
          </p:txBody>
        </p:sp>
        <p:sp>
          <p:nvSpPr>
            <p:cNvPr id="54" name="Rectangle 78">
              <a:extLst>
                <a:ext uri="{FF2B5EF4-FFF2-40B4-BE49-F238E27FC236}">
                  <a16:creationId xmlns:a16="http://schemas.microsoft.com/office/drawing/2014/main" id="{CB9B70AC-3940-6B4B-973F-F81BE82992D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638" y="4510948"/>
              <a:ext cx="636187" cy="5658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GB" altLang="en-US" sz="200"/>
                <a:t>Update forecasts </a:t>
              </a:r>
            </a:p>
          </p:txBody>
        </p:sp>
        <p:grpSp>
          <p:nvGrpSpPr>
            <p:cNvPr id="55" name="Group 87">
              <a:extLst>
                <a:ext uri="{FF2B5EF4-FFF2-40B4-BE49-F238E27FC236}">
                  <a16:creationId xmlns:a16="http://schemas.microsoft.com/office/drawing/2014/main" id="{B956E5D3-C588-9F44-A007-B1015AB48CD4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5931649" y="473229"/>
              <a:ext cx="1262736" cy="901570"/>
              <a:chOff x="3962" y="626"/>
              <a:chExt cx="786" cy="564"/>
            </a:xfrm>
          </p:grpSpPr>
          <p:sp>
            <p:nvSpPr>
              <p:cNvPr id="56" name="AutoShape 69">
                <a:extLst>
                  <a:ext uri="{FF2B5EF4-FFF2-40B4-BE49-F238E27FC236}">
                    <a16:creationId xmlns:a16="http://schemas.microsoft.com/office/drawing/2014/main" id="{0EF0522E-C3A6-3B47-AFBF-DDE93CFCE5B6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3962" y="626"/>
                <a:ext cx="684" cy="498"/>
              </a:xfrm>
              <a:prstGeom prst="flowChartDecision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r>
                  <a:rPr lang="en-GB" altLang="en-US" sz="200"/>
                  <a:t>Can this be contained in overall budget</a:t>
                </a:r>
              </a:p>
            </p:txBody>
          </p:sp>
          <p:sp>
            <p:nvSpPr>
              <p:cNvPr id="57" name="Text Box 81">
                <a:extLst>
                  <a:ext uri="{FF2B5EF4-FFF2-40B4-BE49-F238E27FC236}">
                    <a16:creationId xmlns:a16="http://schemas.microsoft.com/office/drawing/2014/main" id="{57BACAD2-1E7C-C14E-93EB-D169E660B0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124" y="1063"/>
                <a:ext cx="183" cy="1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200"/>
                  <a:t>Yes</a:t>
                </a:r>
              </a:p>
            </p:txBody>
          </p:sp>
          <p:sp>
            <p:nvSpPr>
              <p:cNvPr id="58" name="Text Box 83">
                <a:extLst>
                  <a:ext uri="{FF2B5EF4-FFF2-40B4-BE49-F238E27FC236}">
                    <a16:creationId xmlns:a16="http://schemas.microsoft.com/office/drawing/2014/main" id="{5F2AD1CC-9606-2A48-BE20-28416B373E9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70" y="729"/>
                <a:ext cx="178" cy="1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200"/>
                  <a:t>No</a:t>
                </a:r>
              </a:p>
            </p:txBody>
          </p:sp>
        </p:grpSp>
        <p:grpSp>
          <p:nvGrpSpPr>
            <p:cNvPr id="59" name="Group 88">
              <a:extLst>
                <a:ext uri="{FF2B5EF4-FFF2-40B4-BE49-F238E27FC236}">
                  <a16:creationId xmlns:a16="http://schemas.microsoft.com/office/drawing/2014/main" id="{77D9FCAF-628A-0A4D-A6A5-FFDDF8B3627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28701" y="470032"/>
              <a:ext cx="1256309" cy="904767"/>
              <a:chOff x="4794" y="624"/>
              <a:chExt cx="782" cy="566"/>
            </a:xfrm>
          </p:grpSpPr>
          <p:sp>
            <p:nvSpPr>
              <p:cNvPr id="60" name="AutoShape 70">
                <a:extLst>
                  <a:ext uri="{FF2B5EF4-FFF2-40B4-BE49-F238E27FC236}">
                    <a16:creationId xmlns:a16="http://schemas.microsoft.com/office/drawing/2014/main" id="{E19EEC2D-2C73-E84F-A1C9-FF5F588E5C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4794" y="624"/>
                <a:ext cx="684" cy="498"/>
              </a:xfrm>
              <a:prstGeom prst="flowChartDecision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/>
              <a:lstStyle/>
              <a:p>
                <a:pPr algn="ctr"/>
                <a:r>
                  <a:rPr lang="en-GB" altLang="en-US" sz="200"/>
                  <a:t>Allocate contingency?</a:t>
                </a:r>
              </a:p>
            </p:txBody>
          </p:sp>
          <p:sp>
            <p:nvSpPr>
              <p:cNvPr id="61" name="Text Box 82">
                <a:extLst>
                  <a:ext uri="{FF2B5EF4-FFF2-40B4-BE49-F238E27FC236}">
                    <a16:creationId xmlns:a16="http://schemas.microsoft.com/office/drawing/2014/main" id="{A150B7E4-76DF-804B-94A3-412183DCA9B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922" y="1063"/>
                <a:ext cx="183" cy="1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200"/>
                  <a:t>Yes</a:t>
                </a:r>
              </a:p>
            </p:txBody>
          </p:sp>
          <p:sp>
            <p:nvSpPr>
              <p:cNvPr id="62" name="Text Box 84">
                <a:extLst>
                  <a:ext uri="{FF2B5EF4-FFF2-40B4-BE49-F238E27FC236}">
                    <a16:creationId xmlns:a16="http://schemas.microsoft.com/office/drawing/2014/main" id="{A298DCDF-BFD8-0847-B523-43E5FD6A0F7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98" y="729"/>
                <a:ext cx="178" cy="127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GB" altLang="en-US" sz="200"/>
                  <a:t>No</a:t>
                </a:r>
              </a:p>
            </p:txBody>
          </p:sp>
        </p:grpSp>
        <p:sp>
          <p:nvSpPr>
            <p:cNvPr id="63" name="Rectangle 89">
              <a:extLst>
                <a:ext uri="{FF2B5EF4-FFF2-40B4-BE49-F238E27FC236}">
                  <a16:creationId xmlns:a16="http://schemas.microsoft.com/office/drawing/2014/main" id="{578E3A50-4D40-004F-8AC6-E8F3884575D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68063" y="4539523"/>
              <a:ext cx="636187" cy="5658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GB" altLang="en-US" sz="200"/>
                <a:t>Place orders in line with budget </a:t>
              </a:r>
            </a:p>
          </p:txBody>
        </p:sp>
        <p:cxnSp>
          <p:nvCxnSpPr>
            <p:cNvPr id="64" name="AutoShape 90">
              <a:extLst>
                <a:ext uri="{FF2B5EF4-FFF2-40B4-BE49-F238E27FC236}">
                  <a16:creationId xmlns:a16="http://schemas.microsoft.com/office/drawing/2014/main" id="{5DF96B39-90FF-034E-80A4-A26DA1B77A26}"/>
                </a:ext>
              </a:extLst>
            </p:cNvPr>
            <p:cNvCxnSpPr>
              <a:cxnSpLocks noChangeShapeType="1"/>
              <a:stCxn id="29" idx="3"/>
              <a:endCxn id="63" idx="1"/>
            </p:cNvCxnSpPr>
            <p:nvPr/>
          </p:nvCxnSpPr>
          <p:spPr bwMode="auto">
            <a:xfrm>
              <a:off x="3181350" y="2943358"/>
              <a:ext cx="4786713" cy="1879104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5" name="AutoShape 91">
              <a:extLst>
                <a:ext uri="{FF2B5EF4-FFF2-40B4-BE49-F238E27FC236}">
                  <a16:creationId xmlns:a16="http://schemas.microsoft.com/office/drawing/2014/main" id="{97448918-B301-0C45-BE0B-8840AE407536}"/>
                </a:ext>
              </a:extLst>
            </p:cNvPr>
            <p:cNvCxnSpPr>
              <a:cxnSpLocks noChangeShapeType="1"/>
              <a:stCxn id="42" idx="2"/>
              <a:endCxn id="63" idx="1"/>
            </p:cNvCxnSpPr>
            <p:nvPr/>
          </p:nvCxnSpPr>
          <p:spPr bwMode="auto">
            <a:xfrm rot="16200000" flipH="1">
              <a:off x="6358126" y="3212525"/>
              <a:ext cx="1734774" cy="148510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AutoShape 92">
              <a:extLst>
                <a:ext uri="{FF2B5EF4-FFF2-40B4-BE49-F238E27FC236}">
                  <a16:creationId xmlns:a16="http://schemas.microsoft.com/office/drawing/2014/main" id="{DD83E4B5-0A4F-E446-8225-23C31196C26D}"/>
                </a:ext>
              </a:extLst>
            </p:cNvPr>
            <p:cNvCxnSpPr>
              <a:cxnSpLocks noChangeShapeType="1"/>
              <a:stCxn id="51" idx="2"/>
              <a:endCxn id="63" idx="0"/>
            </p:cNvCxnSpPr>
            <p:nvPr/>
          </p:nvCxnSpPr>
          <p:spPr bwMode="auto">
            <a:xfrm rot="16200000" flipH="1">
              <a:off x="7257130" y="3510495"/>
              <a:ext cx="1451835" cy="606219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AutoShape 93">
              <a:extLst>
                <a:ext uri="{FF2B5EF4-FFF2-40B4-BE49-F238E27FC236}">
                  <a16:creationId xmlns:a16="http://schemas.microsoft.com/office/drawing/2014/main" id="{9B44CC83-7944-CC4D-A5EE-5863D40D1381}"/>
                </a:ext>
              </a:extLst>
            </p:cNvPr>
            <p:cNvCxnSpPr>
              <a:cxnSpLocks noChangeShapeType="1"/>
              <a:stCxn id="53" idx="2"/>
              <a:endCxn id="48" idx="0"/>
            </p:cNvCxnSpPr>
            <p:nvPr/>
          </p:nvCxnSpPr>
          <p:spPr bwMode="auto">
            <a:xfrm rot="5400000">
              <a:off x="429190" y="3361168"/>
              <a:ext cx="531085" cy="6350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AutoShape 94">
              <a:extLst>
                <a:ext uri="{FF2B5EF4-FFF2-40B4-BE49-F238E27FC236}">
                  <a16:creationId xmlns:a16="http://schemas.microsoft.com/office/drawing/2014/main" id="{2694B218-6DDC-104E-B8C4-384A3EBE8758}"/>
                </a:ext>
              </a:extLst>
            </p:cNvPr>
            <p:cNvCxnSpPr>
              <a:cxnSpLocks noChangeShapeType="1"/>
              <a:stCxn id="54" idx="0"/>
              <a:endCxn id="48" idx="2"/>
            </p:cNvCxnSpPr>
            <p:nvPr/>
          </p:nvCxnSpPr>
          <p:spPr bwMode="auto">
            <a:xfrm rot="16200000" flipV="1">
              <a:off x="535553" y="4351768"/>
              <a:ext cx="315184" cy="3175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AutoShape 95">
              <a:extLst>
                <a:ext uri="{FF2B5EF4-FFF2-40B4-BE49-F238E27FC236}">
                  <a16:creationId xmlns:a16="http://schemas.microsoft.com/office/drawing/2014/main" id="{D878E919-479D-5849-881A-F627EE6C14C6}"/>
                </a:ext>
              </a:extLst>
            </p:cNvPr>
            <p:cNvCxnSpPr>
              <a:cxnSpLocks noChangeShapeType="1"/>
              <a:stCxn id="48" idx="3"/>
              <a:endCxn id="32" idx="1"/>
            </p:cNvCxnSpPr>
            <p:nvPr/>
          </p:nvCxnSpPr>
          <p:spPr bwMode="auto">
            <a:xfrm>
              <a:off x="1009650" y="3912825"/>
              <a:ext cx="100408" cy="3969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70" name="AutoShape 100">
              <a:extLst>
                <a:ext uri="{FF2B5EF4-FFF2-40B4-BE49-F238E27FC236}">
                  <a16:creationId xmlns:a16="http://schemas.microsoft.com/office/drawing/2014/main" id="{7760E2D0-3D00-D541-BC7B-CDA9369951F9}"/>
                </a:ext>
              </a:extLst>
            </p:cNvPr>
            <p:cNvCxnSpPr>
              <a:cxnSpLocks noChangeShapeType="1"/>
              <a:stCxn id="75" idx="1"/>
              <a:endCxn id="45" idx="3"/>
            </p:cNvCxnSpPr>
            <p:nvPr/>
          </p:nvCxnSpPr>
          <p:spPr bwMode="auto">
            <a:xfrm flipH="1" flipV="1">
              <a:off x="4429388" y="1842746"/>
              <a:ext cx="211687" cy="20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1" name="Text Box 98">
              <a:extLst>
                <a:ext uri="{FF2B5EF4-FFF2-40B4-BE49-F238E27FC236}">
                  <a16:creationId xmlns:a16="http://schemas.microsoft.com/office/drawing/2014/main" id="{3F196045-56BB-BA48-8F23-3F0EDDC0CE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207967" y="2140159"/>
              <a:ext cx="186358" cy="2030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endParaRPr lang="en-US" altLang="en-US" sz="200"/>
            </a:p>
          </p:txBody>
        </p:sp>
        <p:sp>
          <p:nvSpPr>
            <p:cNvPr id="72" name="Rectangle 105">
              <a:extLst>
                <a:ext uri="{FF2B5EF4-FFF2-40B4-BE49-F238E27FC236}">
                  <a16:creationId xmlns:a16="http://schemas.microsoft.com/office/drawing/2014/main" id="{D5A4D973-8A73-8A40-A946-82F7A81AB7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67538" y="586648"/>
              <a:ext cx="636187" cy="5658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GB" altLang="en-US" sz="200"/>
                <a:t>Don’t spend </a:t>
              </a:r>
            </a:p>
          </p:txBody>
        </p:sp>
        <p:sp>
          <p:nvSpPr>
            <p:cNvPr id="73" name="Rectangle 108">
              <a:extLst>
                <a:ext uri="{FF2B5EF4-FFF2-40B4-BE49-F238E27FC236}">
                  <a16:creationId xmlns:a16="http://schemas.microsoft.com/office/drawing/2014/main" id="{BDA812CB-C044-F44B-8DF0-F53184C6916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355413" y="583473"/>
              <a:ext cx="636187" cy="565878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GB" altLang="en-US" sz="200"/>
                <a:t>Escalate overspend </a:t>
              </a:r>
            </a:p>
          </p:txBody>
        </p:sp>
        <p:cxnSp>
          <p:nvCxnSpPr>
            <p:cNvPr id="74" name="AutoShape 109">
              <a:extLst>
                <a:ext uri="{FF2B5EF4-FFF2-40B4-BE49-F238E27FC236}">
                  <a16:creationId xmlns:a16="http://schemas.microsoft.com/office/drawing/2014/main" id="{BCC1DE35-8AB2-9340-B72B-BCCEB1383946}"/>
                </a:ext>
              </a:extLst>
            </p:cNvPr>
            <p:cNvCxnSpPr>
              <a:cxnSpLocks noChangeShapeType="1"/>
              <a:stCxn id="60" idx="3"/>
              <a:endCxn id="73" idx="1"/>
            </p:cNvCxnSpPr>
            <p:nvPr/>
          </p:nvCxnSpPr>
          <p:spPr bwMode="auto">
            <a:xfrm flipV="1">
              <a:off x="8227564" y="866412"/>
              <a:ext cx="127849" cy="1653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5" name="Rectangle 110">
              <a:extLst>
                <a:ext uri="{FF2B5EF4-FFF2-40B4-BE49-F238E27FC236}">
                  <a16:creationId xmlns:a16="http://schemas.microsoft.com/office/drawing/2014/main" id="{C3BCBC6B-365C-AA45-A9E9-F71A4435541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41075" y="1633803"/>
              <a:ext cx="1137425" cy="42201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GB" altLang="en-US" sz="200"/>
                <a:t>Agree business case for additional funding</a:t>
              </a:r>
            </a:p>
          </p:txBody>
        </p:sp>
        <p:sp>
          <p:nvSpPr>
            <p:cNvPr id="76" name="AutoShape 112">
              <a:extLst>
                <a:ext uri="{FF2B5EF4-FFF2-40B4-BE49-F238E27FC236}">
                  <a16:creationId xmlns:a16="http://schemas.microsoft.com/office/drawing/2014/main" id="{F082C541-4DF0-1544-BE3A-7559A053A1B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654232" y="470760"/>
              <a:ext cx="1098868" cy="796065"/>
            </a:xfrm>
            <a:prstGeom prst="flowChartDecision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anchor="ctr"/>
            <a:lstStyle/>
            <a:p>
              <a:pPr algn="ctr"/>
              <a:r>
                <a:rPr lang="en-GB" altLang="en-US" sz="200"/>
                <a:t>Approve the business case</a:t>
              </a:r>
            </a:p>
          </p:txBody>
        </p:sp>
        <p:sp>
          <p:nvSpPr>
            <p:cNvPr id="77" name="Text Box 113">
              <a:extLst>
                <a:ext uri="{FF2B5EF4-FFF2-40B4-BE49-F238E27FC236}">
                  <a16:creationId xmlns:a16="http://schemas.microsoft.com/office/drawing/2014/main" id="{73B0FC1B-34DC-D848-941B-0699A916A6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44617" y="654260"/>
              <a:ext cx="300422" cy="2030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GB" altLang="en-US" sz="200"/>
                <a:t>No</a:t>
              </a:r>
            </a:p>
          </p:txBody>
        </p:sp>
        <p:sp>
          <p:nvSpPr>
            <p:cNvPr id="78" name="Text Box 114">
              <a:extLst>
                <a:ext uri="{FF2B5EF4-FFF2-40B4-BE49-F238E27FC236}">
                  <a16:creationId xmlns:a16="http://schemas.microsoft.com/office/drawing/2014/main" id="{49F17D2F-E502-D046-B9ED-53CEB1FA317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71265" y="666960"/>
              <a:ext cx="340585" cy="2030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GB" altLang="en-US" sz="200"/>
                <a:t>Yes</a:t>
              </a:r>
            </a:p>
          </p:txBody>
        </p:sp>
        <p:cxnSp>
          <p:nvCxnSpPr>
            <p:cNvPr id="79" name="AutoShape 115">
              <a:extLst>
                <a:ext uri="{FF2B5EF4-FFF2-40B4-BE49-F238E27FC236}">
                  <a16:creationId xmlns:a16="http://schemas.microsoft.com/office/drawing/2014/main" id="{D551F905-CC0A-4D46-9B05-766669DEBE20}"/>
                </a:ext>
              </a:extLst>
            </p:cNvPr>
            <p:cNvCxnSpPr>
              <a:cxnSpLocks noChangeShapeType="1"/>
              <a:stCxn id="75" idx="0"/>
              <a:endCxn id="76" idx="2"/>
            </p:cNvCxnSpPr>
            <p:nvPr/>
          </p:nvCxnSpPr>
          <p:spPr bwMode="auto">
            <a:xfrm rot="16200000" flipV="1">
              <a:off x="5023238" y="1447253"/>
              <a:ext cx="366978" cy="6122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0" name="AutoShape 116">
              <a:extLst>
                <a:ext uri="{FF2B5EF4-FFF2-40B4-BE49-F238E27FC236}">
                  <a16:creationId xmlns:a16="http://schemas.microsoft.com/office/drawing/2014/main" id="{22127384-99CB-0D4C-B081-6EBC97B6BAEE}"/>
                </a:ext>
              </a:extLst>
            </p:cNvPr>
            <p:cNvCxnSpPr>
              <a:cxnSpLocks noChangeShapeType="1"/>
              <a:stCxn id="76" idx="3"/>
              <a:endCxn id="56" idx="1"/>
            </p:cNvCxnSpPr>
            <p:nvPr/>
          </p:nvCxnSpPr>
          <p:spPr bwMode="auto">
            <a:xfrm>
              <a:off x="5753100" y="868793"/>
              <a:ext cx="178545" cy="2469"/>
            </a:xfrm>
            <a:prstGeom prst="bentConnector3">
              <a:avLst>
                <a:gd name="adj1" fmla="val 50000"/>
              </a:avLst>
            </a:prstGeom>
            <a:noFill/>
            <a:ln w="9525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1" name="AutoShape 117">
              <a:extLst>
                <a:ext uri="{FF2B5EF4-FFF2-40B4-BE49-F238E27FC236}">
                  <a16:creationId xmlns:a16="http://schemas.microsoft.com/office/drawing/2014/main" id="{4E949E78-D0B1-724F-901A-E7264241E592}"/>
                </a:ext>
              </a:extLst>
            </p:cNvPr>
            <p:cNvCxnSpPr>
              <a:cxnSpLocks noChangeShapeType="1"/>
              <a:stCxn id="76" idx="1"/>
              <a:endCxn id="72" idx="3"/>
            </p:cNvCxnSpPr>
            <p:nvPr/>
          </p:nvCxnSpPr>
          <p:spPr bwMode="auto">
            <a:xfrm flipH="1">
              <a:off x="4403725" y="868793"/>
              <a:ext cx="250507" cy="794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282847840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transform your business in 100 days v2" id="{AA674BCA-A9AB-0047-B5C1-75C79B5DA662}" vid="{E9CA0895-C242-634C-8E75-2C188DC2824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transform your business in 100 days v2</Template>
  <TotalTime>75578</TotalTime>
  <Words>966</Words>
  <Application>Microsoft Macintosh PowerPoint</Application>
  <PresentationFormat>On-screen Show (16:9)</PresentationFormat>
  <Paragraphs>270</Paragraphs>
  <Slides>11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21" baseType="lpstr">
      <vt:lpstr>Arial</vt:lpstr>
      <vt:lpstr>Arial Narrow</vt:lpstr>
      <vt:lpstr>Calibri</vt:lpstr>
      <vt:lpstr>Gill Sans</vt:lpstr>
      <vt:lpstr>Symbol</vt:lpstr>
      <vt:lpstr>Times New Roman</vt:lpstr>
      <vt:lpstr>Wingdings</vt:lpstr>
      <vt:lpstr>Office Theme</vt:lpstr>
      <vt:lpstr>think-cell Slide</vt:lpstr>
      <vt:lpstr>Chart</vt:lpstr>
      <vt:lpstr>Future of finance functions</vt:lpstr>
      <vt:lpstr>Why Transform?</vt:lpstr>
      <vt:lpstr>3 Simple steps to improving your finance processes</vt:lpstr>
      <vt:lpstr>How do I start to simplify the process?</vt:lpstr>
      <vt:lpstr>Finance and Procurement Process</vt:lpstr>
      <vt:lpstr>Purchase to Pay</vt:lpstr>
      <vt:lpstr>Purchase to Pay - continued</vt:lpstr>
      <vt:lpstr>Understand how people spend their time</vt:lpstr>
      <vt:lpstr>Understand in more detail - Draw a process map</vt:lpstr>
      <vt:lpstr>Understand the bottlenecks</vt:lpstr>
      <vt:lpstr>What are the 7 wastes?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Transform Your Business in 100 Days</dc:title>
  <dc:creator>Kevin Appleby</dc:creator>
  <cp:lastModifiedBy>Kevin Appleby</cp:lastModifiedBy>
  <cp:revision>82</cp:revision>
  <dcterms:created xsi:type="dcterms:W3CDTF">2016-12-05T22:49:24Z</dcterms:created>
  <dcterms:modified xsi:type="dcterms:W3CDTF">2021-04-06T21:12:52Z</dcterms:modified>
</cp:coreProperties>
</file>