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3" r:id="rId1"/>
  </p:sldMasterIdLst>
  <p:notesMasterIdLst>
    <p:notesMasterId r:id="rId13"/>
  </p:notesMasterIdLst>
  <p:handoutMasterIdLst>
    <p:handoutMasterId r:id="rId14"/>
  </p:handoutMasterIdLst>
  <p:sldIdLst>
    <p:sldId id="912" r:id="rId2"/>
    <p:sldId id="913" r:id="rId3"/>
    <p:sldId id="887" r:id="rId4"/>
    <p:sldId id="775" r:id="rId5"/>
    <p:sldId id="12701" r:id="rId6"/>
    <p:sldId id="12702" r:id="rId7"/>
    <p:sldId id="12700" r:id="rId8"/>
    <p:sldId id="641" r:id="rId9"/>
    <p:sldId id="12703" r:id="rId10"/>
    <p:sldId id="12704" r:id="rId11"/>
    <p:sldId id="12705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21"/>
    <p:restoredTop sz="95055"/>
  </p:normalViewPr>
  <p:slideViewPr>
    <p:cSldViewPr snapToGrid="0" snapToObjects="1">
      <p:cViewPr varScale="1">
        <p:scale>
          <a:sx n="147" d="100"/>
          <a:sy n="147" d="100"/>
        </p:scale>
        <p:origin x="1032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9A437D-B902-492E-9CA7-B03D882A195D}" type="doc">
      <dgm:prSet loTypeId="urn:microsoft.com/office/officeart/2018/2/layout/IconVerticalSolidList" loCatId="icon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A2CF39-75CF-45E8-A532-B3ED394E019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Organisational scope options – choices in terms of coverage (The what)</a:t>
          </a:r>
          <a:endParaRPr lang="en-US" dirty="0"/>
        </a:p>
      </dgm:t>
    </dgm:pt>
    <dgm:pt modelId="{09017CA9-CAC4-4772-8AF8-37F6BDB96373}" type="parTrans" cxnId="{77A2BFFD-6181-4975-9BB2-A900C85F532A}">
      <dgm:prSet/>
      <dgm:spPr/>
      <dgm:t>
        <a:bodyPr/>
        <a:lstStyle/>
        <a:p>
          <a:endParaRPr lang="en-US"/>
        </a:p>
      </dgm:t>
    </dgm:pt>
    <dgm:pt modelId="{47839978-C144-415D-881C-357A85CAFA56}" type="sibTrans" cxnId="{77A2BFFD-6181-4975-9BB2-A900C85F532A}">
      <dgm:prSet/>
      <dgm:spPr/>
      <dgm:t>
        <a:bodyPr/>
        <a:lstStyle/>
        <a:p>
          <a:endParaRPr lang="en-US"/>
        </a:p>
      </dgm:t>
    </dgm:pt>
    <dgm:pt modelId="{18D07A3C-4797-4939-A7A7-142FA8F5420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Service solution options – choices in terms of solution (the how)</a:t>
          </a:r>
          <a:endParaRPr lang="en-US" dirty="0"/>
        </a:p>
      </dgm:t>
    </dgm:pt>
    <dgm:pt modelId="{260BA420-72AF-45E0-84FA-292106F630FC}" type="parTrans" cxnId="{275B0470-7DC1-4918-A14F-174BFA25F865}">
      <dgm:prSet/>
      <dgm:spPr/>
      <dgm:t>
        <a:bodyPr/>
        <a:lstStyle/>
        <a:p>
          <a:endParaRPr lang="en-US"/>
        </a:p>
      </dgm:t>
    </dgm:pt>
    <dgm:pt modelId="{5F91C53E-C626-4D0D-999E-CE169D872932}" type="sibTrans" cxnId="{275B0470-7DC1-4918-A14F-174BFA25F865}">
      <dgm:prSet/>
      <dgm:spPr/>
      <dgm:t>
        <a:bodyPr/>
        <a:lstStyle/>
        <a:p>
          <a:endParaRPr lang="en-US"/>
        </a:p>
      </dgm:t>
    </dgm:pt>
    <dgm:pt modelId="{731721A2-1F29-4E2E-BFDF-D8F2BDDFADF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Service delivery options- choices in terms of delivery (the who)</a:t>
          </a:r>
          <a:endParaRPr lang="en-US" dirty="0"/>
        </a:p>
      </dgm:t>
    </dgm:pt>
    <dgm:pt modelId="{E289061C-B07A-4DEC-AB41-FD08E3617390}" type="parTrans" cxnId="{8B6B9504-4CF1-4791-AA63-94E7610B9F44}">
      <dgm:prSet/>
      <dgm:spPr/>
      <dgm:t>
        <a:bodyPr/>
        <a:lstStyle/>
        <a:p>
          <a:endParaRPr lang="en-US"/>
        </a:p>
      </dgm:t>
    </dgm:pt>
    <dgm:pt modelId="{A13A3287-DDF7-4947-8C11-BE3DD8E7375D}" type="sibTrans" cxnId="{8B6B9504-4CF1-4791-AA63-94E7610B9F44}">
      <dgm:prSet/>
      <dgm:spPr/>
      <dgm:t>
        <a:bodyPr/>
        <a:lstStyle/>
        <a:p>
          <a:endParaRPr lang="en-US"/>
        </a:p>
      </dgm:t>
    </dgm:pt>
    <dgm:pt modelId="{DB546C31-ECD2-4F6D-BD13-DA1F81E1124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Implementation options – choices in terms of timescale (the when)</a:t>
          </a:r>
          <a:endParaRPr lang="en-US" dirty="0"/>
        </a:p>
      </dgm:t>
    </dgm:pt>
    <dgm:pt modelId="{CB279CD0-E1B6-40F0-8427-C6920F599B8E}" type="parTrans" cxnId="{413D0E05-033C-49A1-A17C-167B04591C86}">
      <dgm:prSet/>
      <dgm:spPr/>
      <dgm:t>
        <a:bodyPr/>
        <a:lstStyle/>
        <a:p>
          <a:endParaRPr lang="en-US"/>
        </a:p>
      </dgm:t>
    </dgm:pt>
    <dgm:pt modelId="{365A12B0-55A4-4F5E-9D6E-FC909C184C90}" type="sibTrans" cxnId="{413D0E05-033C-49A1-A17C-167B04591C86}">
      <dgm:prSet/>
      <dgm:spPr/>
      <dgm:t>
        <a:bodyPr/>
        <a:lstStyle/>
        <a:p>
          <a:endParaRPr lang="en-US"/>
        </a:p>
      </dgm:t>
    </dgm:pt>
    <dgm:pt modelId="{925860FC-D11B-4902-AC40-94DE274AA1D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Funding options – choices in terms of finance and funding (the money)</a:t>
          </a:r>
          <a:endParaRPr lang="en-US" dirty="0"/>
        </a:p>
      </dgm:t>
    </dgm:pt>
    <dgm:pt modelId="{AB4D9A72-E52D-4D1C-8184-79A6FDB81650}" type="parTrans" cxnId="{E170300D-B092-4B43-A2EB-DC56A8685E39}">
      <dgm:prSet/>
      <dgm:spPr/>
      <dgm:t>
        <a:bodyPr/>
        <a:lstStyle/>
        <a:p>
          <a:endParaRPr lang="en-US"/>
        </a:p>
      </dgm:t>
    </dgm:pt>
    <dgm:pt modelId="{C3943C88-05C7-46DE-AD34-D364D29E90A4}" type="sibTrans" cxnId="{E170300D-B092-4B43-A2EB-DC56A8685E39}">
      <dgm:prSet/>
      <dgm:spPr/>
      <dgm:t>
        <a:bodyPr/>
        <a:lstStyle/>
        <a:p>
          <a:endParaRPr lang="en-US"/>
        </a:p>
      </dgm:t>
    </dgm:pt>
    <dgm:pt modelId="{F7130E27-F4FF-4FE1-A26E-458A9C023D00}" type="pres">
      <dgm:prSet presAssocID="{B99A437D-B902-492E-9CA7-B03D882A195D}" presName="root" presStyleCnt="0">
        <dgm:presLayoutVars>
          <dgm:dir/>
          <dgm:resizeHandles val="exact"/>
        </dgm:presLayoutVars>
      </dgm:prSet>
      <dgm:spPr/>
    </dgm:pt>
    <dgm:pt modelId="{E804A929-69E9-4B15-9502-E229B404D4B7}" type="pres">
      <dgm:prSet presAssocID="{85A2CF39-75CF-45E8-A532-B3ED394E019E}" presName="compNode" presStyleCnt="0"/>
      <dgm:spPr/>
    </dgm:pt>
    <dgm:pt modelId="{0E67F1DC-12B3-42E2-9585-89419DF16F4F}" type="pres">
      <dgm:prSet presAssocID="{85A2CF39-75CF-45E8-A532-B3ED394E019E}" presName="bgRect" presStyleLbl="bgShp" presStyleIdx="0" presStyleCnt="5"/>
      <dgm:spPr/>
    </dgm:pt>
    <dgm:pt modelId="{560645A3-98EB-46DB-9E2F-EC8F8F1AB2CA}" type="pres">
      <dgm:prSet presAssocID="{85A2CF39-75CF-45E8-A532-B3ED394E019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D84D80B5-3B35-43E4-A588-1D835C85BEF3}" type="pres">
      <dgm:prSet presAssocID="{85A2CF39-75CF-45E8-A532-B3ED394E019E}" presName="spaceRect" presStyleCnt="0"/>
      <dgm:spPr/>
    </dgm:pt>
    <dgm:pt modelId="{91CD2A31-C7F6-4A78-93E7-9254C6521BDC}" type="pres">
      <dgm:prSet presAssocID="{85A2CF39-75CF-45E8-A532-B3ED394E019E}" presName="parTx" presStyleLbl="revTx" presStyleIdx="0" presStyleCnt="5">
        <dgm:presLayoutVars>
          <dgm:chMax val="0"/>
          <dgm:chPref val="0"/>
        </dgm:presLayoutVars>
      </dgm:prSet>
      <dgm:spPr/>
    </dgm:pt>
    <dgm:pt modelId="{B59113DC-CE93-454B-BBEF-D5207408628D}" type="pres">
      <dgm:prSet presAssocID="{47839978-C144-415D-881C-357A85CAFA56}" presName="sibTrans" presStyleCnt="0"/>
      <dgm:spPr/>
    </dgm:pt>
    <dgm:pt modelId="{4E580784-BA5D-4D0E-8C7A-B775A5AE6D90}" type="pres">
      <dgm:prSet presAssocID="{18D07A3C-4797-4939-A7A7-142FA8F5420B}" presName="compNode" presStyleCnt="0"/>
      <dgm:spPr/>
    </dgm:pt>
    <dgm:pt modelId="{67FFC940-AA3C-45E4-A09E-5C8C6BE98E89}" type="pres">
      <dgm:prSet presAssocID="{18D07A3C-4797-4939-A7A7-142FA8F5420B}" presName="bgRect" presStyleLbl="bgShp" presStyleIdx="1" presStyleCnt="5"/>
      <dgm:spPr/>
    </dgm:pt>
    <dgm:pt modelId="{B6F7D5BB-DDF8-47AD-98F8-701AEDBA6DDE}" type="pres">
      <dgm:prSet presAssocID="{18D07A3C-4797-4939-A7A7-142FA8F5420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4A15AC15-5753-4D68-8FA3-23B28EBDFD16}" type="pres">
      <dgm:prSet presAssocID="{18D07A3C-4797-4939-A7A7-142FA8F5420B}" presName="spaceRect" presStyleCnt="0"/>
      <dgm:spPr/>
    </dgm:pt>
    <dgm:pt modelId="{C2096E04-4021-4DB1-86CC-F5A6B4CECED5}" type="pres">
      <dgm:prSet presAssocID="{18D07A3C-4797-4939-A7A7-142FA8F5420B}" presName="parTx" presStyleLbl="revTx" presStyleIdx="1" presStyleCnt="5">
        <dgm:presLayoutVars>
          <dgm:chMax val="0"/>
          <dgm:chPref val="0"/>
        </dgm:presLayoutVars>
      </dgm:prSet>
      <dgm:spPr/>
    </dgm:pt>
    <dgm:pt modelId="{CFE7F7BA-2AFE-4695-8E39-D9328559C8DC}" type="pres">
      <dgm:prSet presAssocID="{5F91C53E-C626-4D0D-999E-CE169D872932}" presName="sibTrans" presStyleCnt="0"/>
      <dgm:spPr/>
    </dgm:pt>
    <dgm:pt modelId="{E0DCD20C-65F9-422B-AEC9-DD4A16A512D3}" type="pres">
      <dgm:prSet presAssocID="{731721A2-1F29-4E2E-BFDF-D8F2BDDFADF5}" presName="compNode" presStyleCnt="0"/>
      <dgm:spPr/>
    </dgm:pt>
    <dgm:pt modelId="{344FE0CE-EE62-40D3-8AD5-4E9CEE68BE89}" type="pres">
      <dgm:prSet presAssocID="{731721A2-1F29-4E2E-BFDF-D8F2BDDFADF5}" presName="bgRect" presStyleLbl="bgShp" presStyleIdx="2" presStyleCnt="5"/>
      <dgm:spPr/>
    </dgm:pt>
    <dgm:pt modelId="{2D81A9F6-320A-46FB-B131-0DE3272CF28B}" type="pres">
      <dgm:prSet presAssocID="{731721A2-1F29-4E2E-BFDF-D8F2BDDFADF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ot"/>
        </a:ext>
      </dgm:extLst>
    </dgm:pt>
    <dgm:pt modelId="{01D11982-361E-40C4-A8F9-8B80E31EAE9E}" type="pres">
      <dgm:prSet presAssocID="{731721A2-1F29-4E2E-BFDF-D8F2BDDFADF5}" presName="spaceRect" presStyleCnt="0"/>
      <dgm:spPr/>
    </dgm:pt>
    <dgm:pt modelId="{430E5592-2970-4E5D-8A1D-35BB8D54A111}" type="pres">
      <dgm:prSet presAssocID="{731721A2-1F29-4E2E-BFDF-D8F2BDDFADF5}" presName="parTx" presStyleLbl="revTx" presStyleIdx="2" presStyleCnt="5">
        <dgm:presLayoutVars>
          <dgm:chMax val="0"/>
          <dgm:chPref val="0"/>
        </dgm:presLayoutVars>
      </dgm:prSet>
      <dgm:spPr/>
    </dgm:pt>
    <dgm:pt modelId="{9330DD7B-9749-435A-9126-6002133F32FB}" type="pres">
      <dgm:prSet presAssocID="{A13A3287-DDF7-4947-8C11-BE3DD8E7375D}" presName="sibTrans" presStyleCnt="0"/>
      <dgm:spPr/>
    </dgm:pt>
    <dgm:pt modelId="{5AEA21B8-3407-4585-9084-68DBB9CB5EAA}" type="pres">
      <dgm:prSet presAssocID="{DB546C31-ECD2-4F6D-BD13-DA1F81E11249}" presName="compNode" presStyleCnt="0"/>
      <dgm:spPr/>
    </dgm:pt>
    <dgm:pt modelId="{816B7CF4-AA40-4ED6-A030-872BE41BAA54}" type="pres">
      <dgm:prSet presAssocID="{DB546C31-ECD2-4F6D-BD13-DA1F81E11249}" presName="bgRect" presStyleLbl="bgShp" presStyleIdx="3" presStyleCnt="5"/>
      <dgm:spPr/>
    </dgm:pt>
    <dgm:pt modelId="{8A1E8332-EBCD-4A8D-9F53-08F3F4AC0C57}" type="pres">
      <dgm:prSet presAssocID="{DB546C31-ECD2-4F6D-BD13-DA1F81E1124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834AD1C-E0ED-4492-966A-72CB983A7880}" type="pres">
      <dgm:prSet presAssocID="{DB546C31-ECD2-4F6D-BD13-DA1F81E11249}" presName="spaceRect" presStyleCnt="0"/>
      <dgm:spPr/>
    </dgm:pt>
    <dgm:pt modelId="{4F444411-3B8A-4A3C-9535-94F43071476D}" type="pres">
      <dgm:prSet presAssocID="{DB546C31-ECD2-4F6D-BD13-DA1F81E11249}" presName="parTx" presStyleLbl="revTx" presStyleIdx="3" presStyleCnt="5">
        <dgm:presLayoutVars>
          <dgm:chMax val="0"/>
          <dgm:chPref val="0"/>
        </dgm:presLayoutVars>
      </dgm:prSet>
      <dgm:spPr/>
    </dgm:pt>
    <dgm:pt modelId="{79FFCA41-DCE7-45FE-9F7B-6A94D6FB98A8}" type="pres">
      <dgm:prSet presAssocID="{365A12B0-55A4-4F5E-9D6E-FC909C184C90}" presName="sibTrans" presStyleCnt="0"/>
      <dgm:spPr/>
    </dgm:pt>
    <dgm:pt modelId="{C1EBEA09-E08F-4127-9F58-05FB41CA08FE}" type="pres">
      <dgm:prSet presAssocID="{925860FC-D11B-4902-AC40-94DE274AA1DC}" presName="compNode" presStyleCnt="0"/>
      <dgm:spPr/>
    </dgm:pt>
    <dgm:pt modelId="{59D4EA22-CDB6-4090-8CA4-DEC4FF7D1ADB}" type="pres">
      <dgm:prSet presAssocID="{925860FC-D11B-4902-AC40-94DE274AA1DC}" presName="bgRect" presStyleLbl="bgShp" presStyleIdx="4" presStyleCnt="5"/>
      <dgm:spPr/>
    </dgm:pt>
    <dgm:pt modelId="{3D6325AA-1653-4A6F-9BFE-84724277F318}" type="pres">
      <dgm:prSet presAssocID="{925860FC-D11B-4902-AC40-94DE274AA1D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1B138B4-F000-4238-9601-D445BA5CF982}" type="pres">
      <dgm:prSet presAssocID="{925860FC-D11B-4902-AC40-94DE274AA1DC}" presName="spaceRect" presStyleCnt="0"/>
      <dgm:spPr/>
    </dgm:pt>
    <dgm:pt modelId="{949DB78C-1B72-4ECA-AF9F-4CC6EBD35F58}" type="pres">
      <dgm:prSet presAssocID="{925860FC-D11B-4902-AC40-94DE274AA1D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B6B9504-4CF1-4791-AA63-94E7610B9F44}" srcId="{B99A437D-B902-492E-9CA7-B03D882A195D}" destId="{731721A2-1F29-4E2E-BFDF-D8F2BDDFADF5}" srcOrd="2" destOrd="0" parTransId="{E289061C-B07A-4DEC-AB41-FD08E3617390}" sibTransId="{A13A3287-DDF7-4947-8C11-BE3DD8E7375D}"/>
    <dgm:cxn modelId="{413D0E05-033C-49A1-A17C-167B04591C86}" srcId="{B99A437D-B902-492E-9CA7-B03D882A195D}" destId="{DB546C31-ECD2-4F6D-BD13-DA1F81E11249}" srcOrd="3" destOrd="0" parTransId="{CB279CD0-E1B6-40F0-8427-C6920F599B8E}" sibTransId="{365A12B0-55A4-4F5E-9D6E-FC909C184C90}"/>
    <dgm:cxn modelId="{E4B6410C-9C61-4B6D-91E9-4E186457B02A}" type="presOf" srcId="{18D07A3C-4797-4939-A7A7-142FA8F5420B}" destId="{C2096E04-4021-4DB1-86CC-F5A6B4CECED5}" srcOrd="0" destOrd="0" presId="urn:microsoft.com/office/officeart/2018/2/layout/IconVerticalSolidList"/>
    <dgm:cxn modelId="{E170300D-B092-4B43-A2EB-DC56A8685E39}" srcId="{B99A437D-B902-492E-9CA7-B03D882A195D}" destId="{925860FC-D11B-4902-AC40-94DE274AA1DC}" srcOrd="4" destOrd="0" parTransId="{AB4D9A72-E52D-4D1C-8184-79A6FDB81650}" sibTransId="{C3943C88-05C7-46DE-AD34-D364D29E90A4}"/>
    <dgm:cxn modelId="{8660FF19-E48F-4ECA-A02D-D8A83FAC8C66}" type="presOf" srcId="{925860FC-D11B-4902-AC40-94DE274AA1DC}" destId="{949DB78C-1B72-4ECA-AF9F-4CC6EBD35F58}" srcOrd="0" destOrd="0" presId="urn:microsoft.com/office/officeart/2018/2/layout/IconVerticalSolidList"/>
    <dgm:cxn modelId="{BE58AE38-D98F-4C88-9F9E-D5CDA0009080}" type="presOf" srcId="{731721A2-1F29-4E2E-BFDF-D8F2BDDFADF5}" destId="{430E5592-2970-4E5D-8A1D-35BB8D54A111}" srcOrd="0" destOrd="0" presId="urn:microsoft.com/office/officeart/2018/2/layout/IconVerticalSolidList"/>
    <dgm:cxn modelId="{107B824D-D95B-4C4E-84B9-48A29BA2F2DB}" type="presOf" srcId="{B99A437D-B902-492E-9CA7-B03D882A195D}" destId="{F7130E27-F4FF-4FE1-A26E-458A9C023D00}" srcOrd="0" destOrd="0" presId="urn:microsoft.com/office/officeart/2018/2/layout/IconVerticalSolidList"/>
    <dgm:cxn modelId="{275B0470-7DC1-4918-A14F-174BFA25F865}" srcId="{B99A437D-B902-492E-9CA7-B03D882A195D}" destId="{18D07A3C-4797-4939-A7A7-142FA8F5420B}" srcOrd="1" destOrd="0" parTransId="{260BA420-72AF-45E0-84FA-292106F630FC}" sibTransId="{5F91C53E-C626-4D0D-999E-CE169D872932}"/>
    <dgm:cxn modelId="{795CF5C2-93CC-4F08-B1A3-76D667985131}" type="presOf" srcId="{85A2CF39-75CF-45E8-A532-B3ED394E019E}" destId="{91CD2A31-C7F6-4A78-93E7-9254C6521BDC}" srcOrd="0" destOrd="0" presId="urn:microsoft.com/office/officeart/2018/2/layout/IconVerticalSolidList"/>
    <dgm:cxn modelId="{C806E9EE-CF55-4A6A-BAD9-E1F057DCB5A5}" type="presOf" srcId="{DB546C31-ECD2-4F6D-BD13-DA1F81E11249}" destId="{4F444411-3B8A-4A3C-9535-94F43071476D}" srcOrd="0" destOrd="0" presId="urn:microsoft.com/office/officeart/2018/2/layout/IconVerticalSolidList"/>
    <dgm:cxn modelId="{77A2BFFD-6181-4975-9BB2-A900C85F532A}" srcId="{B99A437D-B902-492E-9CA7-B03D882A195D}" destId="{85A2CF39-75CF-45E8-A532-B3ED394E019E}" srcOrd="0" destOrd="0" parTransId="{09017CA9-CAC4-4772-8AF8-37F6BDB96373}" sibTransId="{47839978-C144-415D-881C-357A85CAFA56}"/>
    <dgm:cxn modelId="{95C34625-F546-453A-84BB-AC87EC2DAFAD}" type="presParOf" srcId="{F7130E27-F4FF-4FE1-A26E-458A9C023D00}" destId="{E804A929-69E9-4B15-9502-E229B404D4B7}" srcOrd="0" destOrd="0" presId="urn:microsoft.com/office/officeart/2018/2/layout/IconVerticalSolidList"/>
    <dgm:cxn modelId="{591319EF-16DB-4E80-83ED-8438CA3B3BC8}" type="presParOf" srcId="{E804A929-69E9-4B15-9502-E229B404D4B7}" destId="{0E67F1DC-12B3-42E2-9585-89419DF16F4F}" srcOrd="0" destOrd="0" presId="urn:microsoft.com/office/officeart/2018/2/layout/IconVerticalSolidList"/>
    <dgm:cxn modelId="{94B6F76D-2C9B-4CC3-8C0A-3B10CD2F5089}" type="presParOf" srcId="{E804A929-69E9-4B15-9502-E229B404D4B7}" destId="{560645A3-98EB-46DB-9E2F-EC8F8F1AB2CA}" srcOrd="1" destOrd="0" presId="urn:microsoft.com/office/officeart/2018/2/layout/IconVerticalSolidList"/>
    <dgm:cxn modelId="{76BA9CA8-61C0-47A3-9501-AD655C2E4FC0}" type="presParOf" srcId="{E804A929-69E9-4B15-9502-E229B404D4B7}" destId="{D84D80B5-3B35-43E4-A588-1D835C85BEF3}" srcOrd="2" destOrd="0" presId="urn:microsoft.com/office/officeart/2018/2/layout/IconVerticalSolidList"/>
    <dgm:cxn modelId="{E155CC97-4B04-4E05-AA7D-09C850A0BB3E}" type="presParOf" srcId="{E804A929-69E9-4B15-9502-E229B404D4B7}" destId="{91CD2A31-C7F6-4A78-93E7-9254C6521BDC}" srcOrd="3" destOrd="0" presId="urn:microsoft.com/office/officeart/2018/2/layout/IconVerticalSolidList"/>
    <dgm:cxn modelId="{0E5A5864-0115-41EC-B38B-8DEA967BC54C}" type="presParOf" srcId="{F7130E27-F4FF-4FE1-A26E-458A9C023D00}" destId="{B59113DC-CE93-454B-BBEF-D5207408628D}" srcOrd="1" destOrd="0" presId="urn:microsoft.com/office/officeart/2018/2/layout/IconVerticalSolidList"/>
    <dgm:cxn modelId="{F651DBF2-7F9D-4AF1-B278-00BD49F9516E}" type="presParOf" srcId="{F7130E27-F4FF-4FE1-A26E-458A9C023D00}" destId="{4E580784-BA5D-4D0E-8C7A-B775A5AE6D90}" srcOrd="2" destOrd="0" presId="urn:microsoft.com/office/officeart/2018/2/layout/IconVerticalSolidList"/>
    <dgm:cxn modelId="{53E0A609-A468-4062-A8E4-E52059461A90}" type="presParOf" srcId="{4E580784-BA5D-4D0E-8C7A-B775A5AE6D90}" destId="{67FFC940-AA3C-45E4-A09E-5C8C6BE98E89}" srcOrd="0" destOrd="0" presId="urn:microsoft.com/office/officeart/2018/2/layout/IconVerticalSolidList"/>
    <dgm:cxn modelId="{E7A97B9F-36D7-4863-A3F6-4BFD469A3FE5}" type="presParOf" srcId="{4E580784-BA5D-4D0E-8C7A-B775A5AE6D90}" destId="{B6F7D5BB-DDF8-47AD-98F8-701AEDBA6DDE}" srcOrd="1" destOrd="0" presId="urn:microsoft.com/office/officeart/2018/2/layout/IconVerticalSolidList"/>
    <dgm:cxn modelId="{A4E92432-89AE-4695-B043-5DEF960E7C8B}" type="presParOf" srcId="{4E580784-BA5D-4D0E-8C7A-B775A5AE6D90}" destId="{4A15AC15-5753-4D68-8FA3-23B28EBDFD16}" srcOrd="2" destOrd="0" presId="urn:microsoft.com/office/officeart/2018/2/layout/IconVerticalSolidList"/>
    <dgm:cxn modelId="{22100293-5BED-4F3D-9B12-2A1AEFC2AF1A}" type="presParOf" srcId="{4E580784-BA5D-4D0E-8C7A-B775A5AE6D90}" destId="{C2096E04-4021-4DB1-86CC-F5A6B4CECED5}" srcOrd="3" destOrd="0" presId="urn:microsoft.com/office/officeart/2018/2/layout/IconVerticalSolidList"/>
    <dgm:cxn modelId="{F345592C-C559-4B57-94D1-DDA9D964EABC}" type="presParOf" srcId="{F7130E27-F4FF-4FE1-A26E-458A9C023D00}" destId="{CFE7F7BA-2AFE-4695-8E39-D9328559C8DC}" srcOrd="3" destOrd="0" presId="urn:microsoft.com/office/officeart/2018/2/layout/IconVerticalSolidList"/>
    <dgm:cxn modelId="{B34421B4-1216-42D1-A08B-909F851B569F}" type="presParOf" srcId="{F7130E27-F4FF-4FE1-A26E-458A9C023D00}" destId="{E0DCD20C-65F9-422B-AEC9-DD4A16A512D3}" srcOrd="4" destOrd="0" presId="urn:microsoft.com/office/officeart/2018/2/layout/IconVerticalSolidList"/>
    <dgm:cxn modelId="{6B6E5570-5E77-4F80-B99C-704D6B54B589}" type="presParOf" srcId="{E0DCD20C-65F9-422B-AEC9-DD4A16A512D3}" destId="{344FE0CE-EE62-40D3-8AD5-4E9CEE68BE89}" srcOrd="0" destOrd="0" presId="urn:microsoft.com/office/officeart/2018/2/layout/IconVerticalSolidList"/>
    <dgm:cxn modelId="{350B0BD3-D4BE-47BC-A752-A3FFEDC89760}" type="presParOf" srcId="{E0DCD20C-65F9-422B-AEC9-DD4A16A512D3}" destId="{2D81A9F6-320A-46FB-B131-0DE3272CF28B}" srcOrd="1" destOrd="0" presId="urn:microsoft.com/office/officeart/2018/2/layout/IconVerticalSolidList"/>
    <dgm:cxn modelId="{9CA545C8-B8E3-44DB-A46C-90D0BB004F32}" type="presParOf" srcId="{E0DCD20C-65F9-422B-AEC9-DD4A16A512D3}" destId="{01D11982-361E-40C4-A8F9-8B80E31EAE9E}" srcOrd="2" destOrd="0" presId="urn:microsoft.com/office/officeart/2018/2/layout/IconVerticalSolidList"/>
    <dgm:cxn modelId="{DB690DFB-9418-4BE5-9C9C-E9A0A8D16654}" type="presParOf" srcId="{E0DCD20C-65F9-422B-AEC9-DD4A16A512D3}" destId="{430E5592-2970-4E5D-8A1D-35BB8D54A111}" srcOrd="3" destOrd="0" presId="urn:microsoft.com/office/officeart/2018/2/layout/IconVerticalSolidList"/>
    <dgm:cxn modelId="{6E89C4AF-6B11-427E-84E6-BDDE8BEC062B}" type="presParOf" srcId="{F7130E27-F4FF-4FE1-A26E-458A9C023D00}" destId="{9330DD7B-9749-435A-9126-6002133F32FB}" srcOrd="5" destOrd="0" presId="urn:microsoft.com/office/officeart/2018/2/layout/IconVerticalSolidList"/>
    <dgm:cxn modelId="{F2376E91-CC6F-441C-97A6-1ACA7EF41A33}" type="presParOf" srcId="{F7130E27-F4FF-4FE1-A26E-458A9C023D00}" destId="{5AEA21B8-3407-4585-9084-68DBB9CB5EAA}" srcOrd="6" destOrd="0" presId="urn:microsoft.com/office/officeart/2018/2/layout/IconVerticalSolidList"/>
    <dgm:cxn modelId="{5007EA94-7317-4E24-8937-FAE90DD344C1}" type="presParOf" srcId="{5AEA21B8-3407-4585-9084-68DBB9CB5EAA}" destId="{816B7CF4-AA40-4ED6-A030-872BE41BAA54}" srcOrd="0" destOrd="0" presId="urn:microsoft.com/office/officeart/2018/2/layout/IconVerticalSolidList"/>
    <dgm:cxn modelId="{3BE84687-B813-4E67-AD1D-6E1C9CD18365}" type="presParOf" srcId="{5AEA21B8-3407-4585-9084-68DBB9CB5EAA}" destId="{8A1E8332-EBCD-4A8D-9F53-08F3F4AC0C57}" srcOrd="1" destOrd="0" presId="urn:microsoft.com/office/officeart/2018/2/layout/IconVerticalSolidList"/>
    <dgm:cxn modelId="{88B96332-6108-41D7-8772-586925682938}" type="presParOf" srcId="{5AEA21B8-3407-4585-9084-68DBB9CB5EAA}" destId="{C834AD1C-E0ED-4492-966A-72CB983A7880}" srcOrd="2" destOrd="0" presId="urn:microsoft.com/office/officeart/2018/2/layout/IconVerticalSolidList"/>
    <dgm:cxn modelId="{7EBCC62D-0DDE-4A38-A8C1-161230208594}" type="presParOf" srcId="{5AEA21B8-3407-4585-9084-68DBB9CB5EAA}" destId="{4F444411-3B8A-4A3C-9535-94F43071476D}" srcOrd="3" destOrd="0" presId="urn:microsoft.com/office/officeart/2018/2/layout/IconVerticalSolidList"/>
    <dgm:cxn modelId="{FCCC341C-F4DE-4058-8536-08306E27E774}" type="presParOf" srcId="{F7130E27-F4FF-4FE1-A26E-458A9C023D00}" destId="{79FFCA41-DCE7-45FE-9F7B-6A94D6FB98A8}" srcOrd="7" destOrd="0" presId="urn:microsoft.com/office/officeart/2018/2/layout/IconVerticalSolidList"/>
    <dgm:cxn modelId="{48F80DF4-A612-4F16-AF6A-061A2B33758D}" type="presParOf" srcId="{F7130E27-F4FF-4FE1-A26E-458A9C023D00}" destId="{C1EBEA09-E08F-4127-9F58-05FB41CA08FE}" srcOrd="8" destOrd="0" presId="urn:microsoft.com/office/officeart/2018/2/layout/IconVerticalSolidList"/>
    <dgm:cxn modelId="{0059B6D0-F342-4945-A463-B3B3F0581367}" type="presParOf" srcId="{C1EBEA09-E08F-4127-9F58-05FB41CA08FE}" destId="{59D4EA22-CDB6-4090-8CA4-DEC4FF7D1ADB}" srcOrd="0" destOrd="0" presId="urn:microsoft.com/office/officeart/2018/2/layout/IconVerticalSolidList"/>
    <dgm:cxn modelId="{FB6F9D5E-4F55-4A39-9CE4-BD7768777E22}" type="presParOf" srcId="{C1EBEA09-E08F-4127-9F58-05FB41CA08FE}" destId="{3D6325AA-1653-4A6F-9BFE-84724277F318}" srcOrd="1" destOrd="0" presId="urn:microsoft.com/office/officeart/2018/2/layout/IconVerticalSolidList"/>
    <dgm:cxn modelId="{BE1FAC81-DECD-46E5-ABAC-2FDE29980315}" type="presParOf" srcId="{C1EBEA09-E08F-4127-9F58-05FB41CA08FE}" destId="{D1B138B4-F000-4238-9601-D445BA5CF982}" srcOrd="2" destOrd="0" presId="urn:microsoft.com/office/officeart/2018/2/layout/IconVerticalSolidList"/>
    <dgm:cxn modelId="{FED98A11-DD53-4C30-9FB2-0D509FA15647}" type="presParOf" srcId="{C1EBEA09-E08F-4127-9F58-05FB41CA08FE}" destId="{949DB78C-1B72-4ECA-AF9F-4CC6EBD35F5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7F1DC-12B3-42E2-9585-89419DF16F4F}">
      <dsp:nvSpPr>
        <dsp:cNvPr id="0" name=""/>
        <dsp:cNvSpPr/>
      </dsp:nvSpPr>
      <dsp:spPr>
        <a:xfrm>
          <a:off x="0" y="2872"/>
          <a:ext cx="8229600" cy="611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560645A3-98EB-46DB-9E2F-EC8F8F1AB2CA}">
      <dsp:nvSpPr>
        <dsp:cNvPr id="0" name=""/>
        <dsp:cNvSpPr/>
      </dsp:nvSpPr>
      <dsp:spPr>
        <a:xfrm>
          <a:off x="185074" y="140531"/>
          <a:ext cx="336499" cy="3364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D2A31-C7F6-4A78-93E7-9254C6521BDC}">
      <dsp:nvSpPr>
        <dsp:cNvPr id="0" name=""/>
        <dsp:cNvSpPr/>
      </dsp:nvSpPr>
      <dsp:spPr>
        <a:xfrm>
          <a:off x="706649" y="2872"/>
          <a:ext cx="7522950" cy="61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51" tIns="64751" rIns="64751" bIns="6475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Organisational scope options – choices in terms of coverage (The what)</a:t>
          </a:r>
          <a:endParaRPr lang="en-US" sz="1900" kern="1200" dirty="0"/>
        </a:p>
      </dsp:txBody>
      <dsp:txXfrm>
        <a:off x="706649" y="2872"/>
        <a:ext cx="7522950" cy="611817"/>
      </dsp:txXfrm>
    </dsp:sp>
    <dsp:sp modelId="{67FFC940-AA3C-45E4-A09E-5C8C6BE98E89}">
      <dsp:nvSpPr>
        <dsp:cNvPr id="0" name=""/>
        <dsp:cNvSpPr/>
      </dsp:nvSpPr>
      <dsp:spPr>
        <a:xfrm>
          <a:off x="0" y="767644"/>
          <a:ext cx="8229600" cy="611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6F7D5BB-DDF8-47AD-98F8-701AEDBA6DDE}">
      <dsp:nvSpPr>
        <dsp:cNvPr id="0" name=""/>
        <dsp:cNvSpPr/>
      </dsp:nvSpPr>
      <dsp:spPr>
        <a:xfrm>
          <a:off x="185074" y="905303"/>
          <a:ext cx="336499" cy="3364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096E04-4021-4DB1-86CC-F5A6B4CECED5}">
      <dsp:nvSpPr>
        <dsp:cNvPr id="0" name=""/>
        <dsp:cNvSpPr/>
      </dsp:nvSpPr>
      <dsp:spPr>
        <a:xfrm>
          <a:off x="706649" y="767644"/>
          <a:ext cx="7522950" cy="61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51" tIns="64751" rIns="64751" bIns="6475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Service solution options – choices in terms of solution (the how)</a:t>
          </a:r>
          <a:endParaRPr lang="en-US" sz="1900" kern="1200" dirty="0"/>
        </a:p>
      </dsp:txBody>
      <dsp:txXfrm>
        <a:off x="706649" y="767644"/>
        <a:ext cx="7522950" cy="611817"/>
      </dsp:txXfrm>
    </dsp:sp>
    <dsp:sp modelId="{344FE0CE-EE62-40D3-8AD5-4E9CEE68BE89}">
      <dsp:nvSpPr>
        <dsp:cNvPr id="0" name=""/>
        <dsp:cNvSpPr/>
      </dsp:nvSpPr>
      <dsp:spPr>
        <a:xfrm>
          <a:off x="0" y="1532416"/>
          <a:ext cx="8229600" cy="611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D81A9F6-320A-46FB-B131-0DE3272CF28B}">
      <dsp:nvSpPr>
        <dsp:cNvPr id="0" name=""/>
        <dsp:cNvSpPr/>
      </dsp:nvSpPr>
      <dsp:spPr>
        <a:xfrm>
          <a:off x="185074" y="1670075"/>
          <a:ext cx="336499" cy="3364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0E5592-2970-4E5D-8A1D-35BB8D54A111}">
      <dsp:nvSpPr>
        <dsp:cNvPr id="0" name=""/>
        <dsp:cNvSpPr/>
      </dsp:nvSpPr>
      <dsp:spPr>
        <a:xfrm>
          <a:off x="706649" y="1532416"/>
          <a:ext cx="7522950" cy="61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51" tIns="64751" rIns="64751" bIns="6475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Service delivery options- choices in terms of delivery (the who)</a:t>
          </a:r>
          <a:endParaRPr lang="en-US" sz="1900" kern="1200" dirty="0"/>
        </a:p>
      </dsp:txBody>
      <dsp:txXfrm>
        <a:off x="706649" y="1532416"/>
        <a:ext cx="7522950" cy="611817"/>
      </dsp:txXfrm>
    </dsp:sp>
    <dsp:sp modelId="{816B7CF4-AA40-4ED6-A030-872BE41BAA54}">
      <dsp:nvSpPr>
        <dsp:cNvPr id="0" name=""/>
        <dsp:cNvSpPr/>
      </dsp:nvSpPr>
      <dsp:spPr>
        <a:xfrm>
          <a:off x="0" y="2297188"/>
          <a:ext cx="8229600" cy="611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A1E8332-EBCD-4A8D-9F53-08F3F4AC0C57}">
      <dsp:nvSpPr>
        <dsp:cNvPr id="0" name=""/>
        <dsp:cNvSpPr/>
      </dsp:nvSpPr>
      <dsp:spPr>
        <a:xfrm>
          <a:off x="185074" y="2434847"/>
          <a:ext cx="336499" cy="3364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444411-3B8A-4A3C-9535-94F43071476D}">
      <dsp:nvSpPr>
        <dsp:cNvPr id="0" name=""/>
        <dsp:cNvSpPr/>
      </dsp:nvSpPr>
      <dsp:spPr>
        <a:xfrm>
          <a:off x="706649" y="2297188"/>
          <a:ext cx="7522950" cy="61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51" tIns="64751" rIns="64751" bIns="6475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Implementation options – choices in terms of timescale (the when)</a:t>
          </a:r>
          <a:endParaRPr lang="en-US" sz="1900" kern="1200" dirty="0"/>
        </a:p>
      </dsp:txBody>
      <dsp:txXfrm>
        <a:off x="706649" y="2297188"/>
        <a:ext cx="7522950" cy="611817"/>
      </dsp:txXfrm>
    </dsp:sp>
    <dsp:sp modelId="{59D4EA22-CDB6-4090-8CA4-DEC4FF7D1ADB}">
      <dsp:nvSpPr>
        <dsp:cNvPr id="0" name=""/>
        <dsp:cNvSpPr/>
      </dsp:nvSpPr>
      <dsp:spPr>
        <a:xfrm>
          <a:off x="0" y="3061960"/>
          <a:ext cx="8229600" cy="6118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D6325AA-1653-4A6F-9BFE-84724277F318}">
      <dsp:nvSpPr>
        <dsp:cNvPr id="0" name=""/>
        <dsp:cNvSpPr/>
      </dsp:nvSpPr>
      <dsp:spPr>
        <a:xfrm>
          <a:off x="185074" y="3199619"/>
          <a:ext cx="336499" cy="33649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9DB78C-1B72-4ECA-AF9F-4CC6EBD35F58}">
      <dsp:nvSpPr>
        <dsp:cNvPr id="0" name=""/>
        <dsp:cNvSpPr/>
      </dsp:nvSpPr>
      <dsp:spPr>
        <a:xfrm>
          <a:off x="706649" y="3061960"/>
          <a:ext cx="7522950" cy="611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51" tIns="64751" rIns="64751" bIns="6475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Funding options – choices in terms of finance and funding (the money)</a:t>
          </a:r>
          <a:endParaRPr lang="en-US" sz="1900" kern="1200" dirty="0"/>
        </a:p>
      </dsp:txBody>
      <dsp:txXfrm>
        <a:off x="706649" y="3061960"/>
        <a:ext cx="7522950" cy="611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AED7E-8D2B-1744-A83A-A3D2181F6A2D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E480-9CA7-1444-9A0A-FF46FD3E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2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3F84-98B4-944A-AA5C-F5BF608EACF7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E3B95-115B-5846-9F25-12CA69A3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27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E3B95-115B-5846-9F25-12CA69A3E5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4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99588"/>
            <a:ext cx="2881313" cy="495300"/>
          </a:xfrm>
          <a:prstGeom prst="rect">
            <a:avLst/>
          </a:prstGeom>
          <a:ln/>
        </p:spPr>
        <p:txBody>
          <a:bodyPr/>
          <a:lstStyle/>
          <a:p>
            <a:r>
              <a:rPr lang="en-GB" altLang="x-none"/>
              <a:t>PMO v2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65418-4033-574F-A95D-C48841CC344C}" type="slidenum">
              <a:rPr lang="en-GB" altLang="x-none"/>
              <a:pPr/>
              <a:t>4</a:t>
            </a:fld>
            <a:endParaRPr lang="en-GB" altLang="x-none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660965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98A512-76A0-0047-B7D7-59DD0E17425E}" type="slidenum">
              <a:rPr lang="en-GB" altLang="x-none"/>
              <a:pPr/>
              <a:t>8</a:t>
            </a:fld>
            <a:endParaRPr lang="en-GB" altLang="x-none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438" y="762000"/>
            <a:ext cx="6640512" cy="3735388"/>
          </a:xfrm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4953000" cy="4497388"/>
          </a:xfrm>
        </p:spPr>
        <p:txBody>
          <a:bodyPr/>
          <a:lstStyle/>
          <a:p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3783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4650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85800" y="159781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0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9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7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5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new se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1125" y="1447824"/>
            <a:ext cx="3111377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125" y="2478899"/>
            <a:ext cx="3111377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88000" y="1431001"/>
            <a:ext cx="8177798" cy="92535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3150" b="1" i="0" baseline="0">
                <a:solidFill>
                  <a:srgbClr val="4F4C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0" y="243001"/>
            <a:ext cx="8177798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DF9EDD6B-3EBA-4F26-A47F-E5B2501C964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81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6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816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893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435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983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32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53211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433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628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- bullet 4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288001" y="1080000"/>
            <a:ext cx="8560515" cy="3720600"/>
          </a:xfrm>
          <a:prstGeom prst="rect">
            <a:avLst/>
          </a:prstGeom>
        </p:spPr>
        <p:txBody>
          <a:bodyPr vert="horz" lIns="0" tIns="0" rIns="0" bIns="0"/>
          <a:lstStyle>
            <a:lvl1pPr marL="202500" marR="0" indent="-202500" algn="l" defTabSz="327250" rtl="0" eaLnBrk="1" fontAlgn="auto" latinLnBrk="0" hangingPunct="1">
              <a:lnSpc>
                <a:spcPts val="1695"/>
              </a:lnSpc>
              <a:spcBef>
                <a:spcPts val="0"/>
              </a:spcBef>
              <a:spcAft>
                <a:spcPts val="398"/>
              </a:spcAft>
              <a:buClrTx/>
              <a:buSzTx/>
              <a:buFontTx/>
              <a:buBlip>
                <a:blip r:embed="rId2"/>
              </a:buBlip>
              <a:tabLst/>
              <a:defRPr sz="1500" b="1" i="0" baseline="0">
                <a:solidFill>
                  <a:srgbClr val="4F4C4D"/>
                </a:solidFill>
                <a:latin typeface="Arial"/>
                <a:cs typeface="Arial"/>
              </a:defRPr>
            </a:lvl1pPr>
            <a:lvl2pPr marL="513000" indent="-202500">
              <a:lnSpc>
                <a:spcPts val="1695"/>
              </a:lnSpc>
              <a:spcBef>
                <a:spcPts val="0"/>
              </a:spcBef>
              <a:spcAft>
                <a:spcPts val="398"/>
              </a:spcAft>
              <a:buSzPct val="100000"/>
              <a:buFontTx/>
              <a:buBlip>
                <a:blip r:embed="rId3"/>
              </a:buBlip>
              <a:defRPr sz="1500" b="0" i="0">
                <a:solidFill>
                  <a:srgbClr val="7B7979"/>
                </a:solidFill>
                <a:latin typeface="Arial"/>
                <a:cs typeface="Arial"/>
              </a:defRPr>
            </a:lvl2pPr>
            <a:lvl3pPr marL="810000" indent="-162000">
              <a:lnSpc>
                <a:spcPts val="1695"/>
              </a:lnSpc>
              <a:spcBef>
                <a:spcPts val="0"/>
              </a:spcBef>
              <a:spcAft>
                <a:spcPts val="263"/>
              </a:spcAft>
              <a:buSzPct val="100000"/>
              <a:buFontTx/>
              <a:buBlip>
                <a:blip r:embed="rId4"/>
              </a:buBlip>
              <a:defRPr sz="1350" b="0" i="0">
                <a:solidFill>
                  <a:srgbClr val="4F4C4D"/>
                </a:solidFill>
                <a:latin typeface="Arial"/>
                <a:cs typeface="Arial"/>
              </a:defRPr>
            </a:lvl3pPr>
            <a:lvl4pPr marL="1134000" indent="-162836">
              <a:lnSpc>
                <a:spcPts val="1695"/>
              </a:lnSpc>
              <a:spcBef>
                <a:spcPts val="0"/>
              </a:spcBef>
              <a:spcAft>
                <a:spcPts val="263"/>
              </a:spcAft>
              <a:buClr>
                <a:srgbClr val="AC57A2"/>
              </a:buClr>
              <a:buFont typeface="Arial" pitchFamily="34" charset="0"/>
              <a:buChar char="•"/>
              <a:defRPr sz="1350" baseline="0">
                <a:solidFill>
                  <a:srgbClr val="AC57A2"/>
                </a:solidFill>
                <a:latin typeface="Arial" pitchFamily="34" charset="0"/>
                <a:cs typeface="Arial" pitchFamily="34" charset="0"/>
              </a:defRPr>
            </a:lvl4pPr>
            <a:lvl5pPr marL="1458000" indent="-162836">
              <a:lnSpc>
                <a:spcPts val="1695"/>
              </a:lnSpc>
              <a:spcBef>
                <a:spcPts val="263"/>
              </a:spcBef>
              <a:buClr>
                <a:srgbClr val="8396C6"/>
              </a:buClr>
              <a:buSzPct val="90000"/>
              <a:buFont typeface="Wingdings" panose="05000000000000000000" pitchFamily="2" charset="2"/>
              <a:buChar char="§"/>
              <a:defRPr>
                <a:solidFill>
                  <a:srgbClr val="8396C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E0CC7518-7C96-4030-B1ED-F90F120F6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579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10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79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594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593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7607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146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56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863" y="1597819"/>
            <a:ext cx="6777446" cy="113667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863" y="2871107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460863" y="1623422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9952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410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5289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04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n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15" y="1158479"/>
            <a:ext cx="7772400" cy="1021556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8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7300"/>
            <a:ext cx="4038600" cy="3567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7300"/>
            <a:ext cx="4038600" cy="3567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6106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solidFill>
            <a:schemeClr val="tx2">
              <a:lumMod val="20000"/>
              <a:lumOff val="80000"/>
            </a:schemeClr>
          </a:solidFill>
        </p:spPr>
        <p:txBody>
          <a:bodyPr anchor="b"/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solidFill>
            <a:srgbClr val="C6D9F1"/>
          </a:solidFill>
        </p:spPr>
        <p:txBody>
          <a:bodyPr anchor="b"/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3327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2998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7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549956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vmlDrawing" Target="../drawings/vmlDrawing1.v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36"/>
            </p:custDataLst>
            <p:extLst>
              <p:ext uri="{D42A27DB-BD31-4B8C-83A1-F6EECF244321}">
                <p14:modId xmlns:p14="http://schemas.microsoft.com/office/powerpoint/2010/main" val="592669017"/>
              </p:ext>
            </p:ext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think-cell Slide" r:id="rId37" imgW="383" imgH="384" progId="TCLayout.ActiveDocument.1">
                  <p:embed/>
                </p:oleObj>
              </mc:Choice>
              <mc:Fallback>
                <p:oleObj name="think-cell Slide" r:id="rId37" imgW="383" imgH="38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621"/>
            <a:ext cx="8229600" cy="3676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098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5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4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6" r:id="rId13"/>
    <p:sldLayoutId id="2147483747" r:id="rId14"/>
    <p:sldLayoutId id="2147483751" r:id="rId15"/>
    <p:sldLayoutId id="2147483752" r:id="rId16"/>
    <p:sldLayoutId id="2147483754" r:id="rId17"/>
    <p:sldLayoutId id="2147483755" r:id="rId18"/>
    <p:sldLayoutId id="2147483757" r:id="rId19"/>
    <p:sldLayoutId id="2147483759" r:id="rId20"/>
    <p:sldLayoutId id="2147483760" r:id="rId21"/>
    <p:sldLayoutId id="2147483761" r:id="rId22"/>
    <p:sldLayoutId id="2147483765" r:id="rId23"/>
    <p:sldLayoutId id="2147483766" r:id="rId24"/>
    <p:sldLayoutId id="2147483767" r:id="rId25"/>
    <p:sldLayoutId id="2147483768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6" r:id="rId32"/>
    <p:sldLayoutId id="2147483777" r:id="rId33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100" kern="1200" baseline="0">
          <a:solidFill>
            <a:srgbClr val="1F497D"/>
          </a:solidFill>
          <a:latin typeface="Gill Sans"/>
          <a:ea typeface="+mj-ea"/>
          <a:cs typeface="Gill San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Gill Sans"/>
          <a:ea typeface="+mn-ea"/>
          <a:cs typeface="Gill San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Gill Sans"/>
          <a:ea typeface="+mn-ea"/>
          <a:cs typeface="Gill San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Gill Sans"/>
          <a:ea typeface="+mn-ea"/>
          <a:cs typeface="Gill San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Gill Sans"/>
          <a:ea typeface="+mn-ea"/>
          <a:cs typeface="Gill San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Gill Sans"/>
          <a:ea typeface="+mn-ea"/>
          <a:cs typeface="Gill San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Object 7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2" name="think-cell Slide" r:id="rId5" imgW="383" imgH="384" progId="TCLayout.ActiveDocument.1">
                  <p:embed/>
                </p:oleObj>
              </mc:Choice>
              <mc:Fallback>
                <p:oleObj name="think-cell Slide" r:id="rId5" imgW="383" imgH="384" progId="TCLayout.ActiveDocument.1">
                  <p:embed/>
                  <p:pic>
                    <p:nvPicPr>
                      <p:cNvPr id="75" name="Object 7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Future of finance functions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Investment Appraisal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2020 Appleby Management Services Ltd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145382" y="4424806"/>
            <a:ext cx="6855618" cy="3819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721891" y="2914650"/>
            <a:ext cx="4800600" cy="13144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292100" y="203200"/>
            <a:ext cx="596900" cy="800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C4E2A25-92AF-1B42-BB8E-8569222C1A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9143980" cy="5143490"/>
          </a:xfrm>
          <a:prstGeom prst="rect">
            <a:avLst/>
          </a:prstGeo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661820-13FE-7A46-9F09-383E59D206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spcAft>
                <a:spcPts val="600"/>
              </a:spcAft>
            </a:pPr>
            <a:r>
              <a:rPr lang="en-US"/>
              <a:t>Copyright 2017 Appleby Management Services Ltd </a:t>
            </a:r>
          </a:p>
        </p:txBody>
      </p:sp>
      <p:sp>
        <p:nvSpPr>
          <p:cNvPr id="5" name="Slide Number Placeholder 4" hidden="1">
            <a:extLst>
              <a:ext uri="{FF2B5EF4-FFF2-40B4-BE49-F238E27FC236}">
                <a16:creationId xmlns:a16="http://schemas.microsoft.com/office/drawing/2014/main" id="{8ED73298-5F11-8748-BA2B-DDCBB9242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5637E371-A6FB-D244-9D37-8DAEC43A3FFD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194C2-B359-DE4E-865C-30E1CD04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CFO needs to be involved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D955E-7404-2447-8076-ED107469A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project is above £x000’s</a:t>
            </a:r>
          </a:p>
          <a:p>
            <a:endParaRPr lang="en-GB" dirty="0"/>
          </a:p>
          <a:p>
            <a:r>
              <a:rPr lang="en-GB" dirty="0"/>
              <a:t>Unless it is:</a:t>
            </a:r>
          </a:p>
          <a:p>
            <a:pPr lvl="1"/>
            <a:r>
              <a:rPr lang="en-GB" dirty="0"/>
              <a:t>High risk</a:t>
            </a:r>
          </a:p>
          <a:p>
            <a:pPr lvl="1"/>
            <a:r>
              <a:rPr lang="en-GB" dirty="0"/>
              <a:t>Involves multiple organisations</a:t>
            </a:r>
          </a:p>
          <a:p>
            <a:pPr lvl="1"/>
            <a:r>
              <a:rPr lang="en-GB" dirty="0"/>
              <a:t>Mission critical</a:t>
            </a:r>
          </a:p>
          <a:p>
            <a:pPr lvl="1"/>
            <a:r>
              <a:rPr lang="en-GB" dirty="0"/>
              <a:t>Novel</a:t>
            </a:r>
          </a:p>
          <a:p>
            <a:pPr lvl="1"/>
            <a:r>
              <a:rPr lang="en-GB" dirty="0"/>
              <a:t>Reputational risk</a:t>
            </a: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729AE0-4B1F-AE41-8966-A2F5915296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862251-2B42-D343-9E82-A6C2151BDE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56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C1F350-0AE0-2F4C-B190-B12D607A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CFO, the finance function, and investment appraisal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277680-1FC1-7741-8338-60902C8BE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do you need a business case?</a:t>
            </a:r>
          </a:p>
          <a:p>
            <a:endParaRPr lang="en-GB" dirty="0"/>
          </a:p>
          <a:p>
            <a:r>
              <a:rPr lang="en-GB" dirty="0"/>
              <a:t>What should a business case contain?</a:t>
            </a:r>
          </a:p>
          <a:p>
            <a:endParaRPr lang="en-GB" dirty="0"/>
          </a:p>
          <a:p>
            <a:r>
              <a:rPr lang="en-GB" dirty="0"/>
              <a:t>How should the CFO and his team be involved in appraisal?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FAD50-E408-A04D-BC9B-F603499177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ED686-F981-2842-8C15-9980481D1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0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0"/>
          <a:stretch/>
        </p:blipFill>
        <p:spPr>
          <a:xfrm>
            <a:off x="1" y="0"/>
            <a:ext cx="9144000" cy="51435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CD53C98-A82E-0949-8755-B498835B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What happens when you invest without a business case?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304B0A-BBD1-45A7-AB73-53120090ED5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2E3D637-4332-DA49-BB16-E715C77F1C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68098" y="4767263"/>
            <a:ext cx="2895600" cy="273844"/>
          </a:xfrm>
        </p:spPr>
        <p:txBody>
          <a:bodyPr/>
          <a:lstStyle/>
          <a:p>
            <a:r>
              <a:rPr lang="en-US" dirty="0"/>
              <a:t>Copyright 2020 Appleby Management Services Ltd </a:t>
            </a:r>
          </a:p>
        </p:txBody>
      </p:sp>
    </p:spTree>
    <p:extLst>
      <p:ext uri="{BB962C8B-B14F-4D97-AF65-F5344CB8AC3E}">
        <p14:creationId xmlns:p14="http://schemas.microsoft.com/office/powerpoint/2010/main" val="126245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C48188-AFB1-EB45-A15E-14CDFF60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Controlling the project lifecycle</a:t>
            </a:r>
            <a:br>
              <a:rPr lang="en-GB" dirty="0"/>
            </a:br>
            <a:endParaRPr lang="en-GB" dirty="0"/>
          </a:p>
        </p:txBody>
      </p:sp>
      <p:sp>
        <p:nvSpPr>
          <p:cNvPr id="438275" name="AutoShape 3"/>
          <p:cNvSpPr>
            <a:spLocks noChangeArrowheads="1"/>
          </p:cNvSpPr>
          <p:nvPr/>
        </p:nvSpPr>
        <p:spPr bwMode="auto">
          <a:xfrm>
            <a:off x="2520553" y="1491686"/>
            <a:ext cx="1241822" cy="1890713"/>
          </a:xfrm>
          <a:prstGeom prst="chevron">
            <a:avLst>
              <a:gd name="adj" fmla="val 27611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lIns="270000" tIns="54000" rIns="54000" bIns="54000" anchor="ctr"/>
          <a:lstStyle/>
          <a:p>
            <a:r>
              <a:rPr lang="en-GB" altLang="x-none" sz="1200">
                <a:solidFill>
                  <a:schemeClr val="bg1"/>
                </a:solidFill>
              </a:rPr>
              <a:t>Concept Analysis &amp; Development</a:t>
            </a:r>
          </a:p>
        </p:txBody>
      </p:sp>
      <p:sp>
        <p:nvSpPr>
          <p:cNvPr id="438276" name="AutoShape 4"/>
          <p:cNvSpPr>
            <a:spLocks noChangeArrowheads="1"/>
          </p:cNvSpPr>
          <p:nvPr/>
        </p:nvSpPr>
        <p:spPr bwMode="auto">
          <a:xfrm>
            <a:off x="3492103" y="1491686"/>
            <a:ext cx="1241822" cy="1890713"/>
          </a:xfrm>
          <a:prstGeom prst="chevron">
            <a:avLst>
              <a:gd name="adj" fmla="val 27611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lIns="270000" tIns="54000" rIns="54000" bIns="54000" anchor="ctr"/>
          <a:lstStyle/>
          <a:p>
            <a:r>
              <a:rPr lang="en-GB" altLang="x-none" sz="1200">
                <a:solidFill>
                  <a:schemeClr val="bg1"/>
                </a:solidFill>
              </a:rPr>
              <a:t>Detailed Analysis &amp; Planning</a:t>
            </a:r>
          </a:p>
        </p:txBody>
      </p:sp>
      <p:sp>
        <p:nvSpPr>
          <p:cNvPr id="438277" name="AutoShape 5"/>
          <p:cNvSpPr>
            <a:spLocks noChangeArrowheads="1"/>
          </p:cNvSpPr>
          <p:nvPr/>
        </p:nvSpPr>
        <p:spPr bwMode="auto">
          <a:xfrm>
            <a:off x="4464845" y="1491686"/>
            <a:ext cx="1241822" cy="1890713"/>
          </a:xfrm>
          <a:prstGeom prst="chevron">
            <a:avLst>
              <a:gd name="adj" fmla="val 27611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lIns="270000" tIns="54000" rIns="54000" bIns="54000" anchor="ctr"/>
          <a:lstStyle/>
          <a:p>
            <a:r>
              <a:rPr lang="en-GB" altLang="x-none" sz="1200">
                <a:solidFill>
                  <a:schemeClr val="bg1"/>
                </a:solidFill>
              </a:rPr>
              <a:t>Detailed Design &amp; Development</a:t>
            </a:r>
          </a:p>
        </p:txBody>
      </p:sp>
      <p:sp>
        <p:nvSpPr>
          <p:cNvPr id="438278" name="AutoShape 6"/>
          <p:cNvSpPr>
            <a:spLocks noChangeArrowheads="1"/>
          </p:cNvSpPr>
          <p:nvPr/>
        </p:nvSpPr>
        <p:spPr bwMode="auto">
          <a:xfrm>
            <a:off x="5436395" y="1491686"/>
            <a:ext cx="1241822" cy="1890713"/>
          </a:xfrm>
          <a:prstGeom prst="chevron">
            <a:avLst>
              <a:gd name="adj" fmla="val 27611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lIns="270000" tIns="54000" rIns="54000" bIns="54000" anchor="ctr"/>
          <a:lstStyle/>
          <a:p>
            <a:r>
              <a:rPr lang="en-GB" altLang="x-none" sz="1200">
                <a:solidFill>
                  <a:schemeClr val="bg1"/>
                </a:solidFill>
              </a:rPr>
              <a:t>Business Implementation</a:t>
            </a:r>
          </a:p>
        </p:txBody>
      </p:sp>
      <p:sp>
        <p:nvSpPr>
          <p:cNvPr id="438279" name="AutoShape 7"/>
          <p:cNvSpPr>
            <a:spLocks noChangeArrowheads="1"/>
          </p:cNvSpPr>
          <p:nvPr/>
        </p:nvSpPr>
        <p:spPr bwMode="auto">
          <a:xfrm>
            <a:off x="6409135" y="1491686"/>
            <a:ext cx="1241822" cy="1890713"/>
          </a:xfrm>
          <a:prstGeom prst="chevron">
            <a:avLst>
              <a:gd name="adj" fmla="val 27611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lIns="270000" tIns="54000" rIns="54000" bIns="54000" anchor="ctr"/>
          <a:lstStyle/>
          <a:p>
            <a:r>
              <a:rPr lang="en-GB" altLang="x-none" sz="1200">
                <a:solidFill>
                  <a:schemeClr val="bg1"/>
                </a:solidFill>
              </a:rPr>
              <a:t>Benefits Tracking</a:t>
            </a:r>
          </a:p>
        </p:txBody>
      </p:sp>
      <p:sp>
        <p:nvSpPr>
          <p:cNvPr id="438280" name="Rectangle 8"/>
          <p:cNvSpPr>
            <a:spLocks noChangeArrowheads="1"/>
          </p:cNvSpPr>
          <p:nvPr/>
        </p:nvSpPr>
        <p:spPr bwMode="auto">
          <a:xfrm>
            <a:off x="1143000" y="1926143"/>
            <a:ext cx="65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en-US" sz="1350"/>
          </a:p>
        </p:txBody>
      </p:sp>
      <p:sp>
        <p:nvSpPr>
          <p:cNvPr id="438281" name="AutoShape 9"/>
          <p:cNvSpPr>
            <a:spLocks noChangeArrowheads="1"/>
          </p:cNvSpPr>
          <p:nvPr/>
        </p:nvSpPr>
        <p:spPr bwMode="auto">
          <a:xfrm>
            <a:off x="3545682" y="1895309"/>
            <a:ext cx="351235" cy="946547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r>
              <a:rPr lang="en-GB" altLang="x-none" sz="1350"/>
              <a:t>1</a:t>
            </a:r>
          </a:p>
        </p:txBody>
      </p:sp>
      <p:sp>
        <p:nvSpPr>
          <p:cNvPr id="438282" name="AutoShape 10"/>
          <p:cNvSpPr>
            <a:spLocks noChangeArrowheads="1"/>
          </p:cNvSpPr>
          <p:nvPr/>
        </p:nvSpPr>
        <p:spPr bwMode="auto">
          <a:xfrm>
            <a:off x="4517232" y="1895309"/>
            <a:ext cx="351235" cy="946547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r>
              <a:rPr lang="en-GB" altLang="x-none" sz="1350"/>
              <a:t>2</a:t>
            </a:r>
          </a:p>
        </p:txBody>
      </p:sp>
      <p:sp>
        <p:nvSpPr>
          <p:cNvPr id="438283" name="AutoShape 11"/>
          <p:cNvSpPr>
            <a:spLocks noChangeArrowheads="1"/>
          </p:cNvSpPr>
          <p:nvPr/>
        </p:nvSpPr>
        <p:spPr bwMode="auto">
          <a:xfrm>
            <a:off x="5489972" y="1895309"/>
            <a:ext cx="351234" cy="946547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r>
              <a:rPr lang="en-GB" altLang="x-none" sz="1350"/>
              <a:t>3</a:t>
            </a:r>
          </a:p>
        </p:txBody>
      </p:sp>
      <p:sp>
        <p:nvSpPr>
          <p:cNvPr id="438284" name="AutoShape 12"/>
          <p:cNvSpPr>
            <a:spLocks noChangeArrowheads="1"/>
          </p:cNvSpPr>
          <p:nvPr/>
        </p:nvSpPr>
        <p:spPr bwMode="auto">
          <a:xfrm>
            <a:off x="6461522" y="1895309"/>
            <a:ext cx="351234" cy="946547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r>
              <a:rPr lang="en-GB" altLang="x-none" sz="1350"/>
              <a:t>4</a:t>
            </a:r>
          </a:p>
        </p:txBody>
      </p:sp>
      <p:sp>
        <p:nvSpPr>
          <p:cNvPr id="438285" name="Text Box 13"/>
          <p:cNvSpPr txBox="1">
            <a:spLocks noChangeArrowheads="1"/>
          </p:cNvSpPr>
          <p:nvPr/>
        </p:nvSpPr>
        <p:spPr bwMode="auto">
          <a:xfrm>
            <a:off x="1494236" y="897565"/>
            <a:ext cx="1944290" cy="540544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GB" altLang="x-none" sz="1050">
                <a:solidFill>
                  <a:schemeClr val="bg1"/>
                </a:solidFill>
              </a:rPr>
              <a:t>“A&amp;D Consultancy”</a:t>
            </a:r>
          </a:p>
        </p:txBody>
      </p:sp>
      <p:sp>
        <p:nvSpPr>
          <p:cNvPr id="438286" name="Text Box 14"/>
          <p:cNvSpPr txBox="1">
            <a:spLocks noChangeArrowheads="1"/>
          </p:cNvSpPr>
          <p:nvPr/>
        </p:nvSpPr>
        <p:spPr bwMode="auto">
          <a:xfrm>
            <a:off x="3492103" y="897565"/>
            <a:ext cx="917972" cy="540544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GB" altLang="x-none" sz="1050">
                <a:solidFill>
                  <a:schemeClr val="bg1"/>
                </a:solidFill>
              </a:rPr>
              <a:t>Detailed Analysis &amp; Planning</a:t>
            </a:r>
          </a:p>
        </p:txBody>
      </p:sp>
      <p:sp>
        <p:nvSpPr>
          <p:cNvPr id="438287" name="Text Box 15"/>
          <p:cNvSpPr txBox="1">
            <a:spLocks noChangeArrowheads="1"/>
          </p:cNvSpPr>
          <p:nvPr/>
        </p:nvSpPr>
        <p:spPr bwMode="auto">
          <a:xfrm>
            <a:off x="4464845" y="897565"/>
            <a:ext cx="1889522" cy="54054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GB" altLang="x-none" sz="1050">
                <a:solidFill>
                  <a:schemeClr val="bg1"/>
                </a:solidFill>
              </a:rPr>
              <a:t>Delivery</a:t>
            </a:r>
          </a:p>
        </p:txBody>
      </p:sp>
      <p:sp>
        <p:nvSpPr>
          <p:cNvPr id="438288" name="Text Box 16"/>
          <p:cNvSpPr txBox="1">
            <a:spLocks noChangeArrowheads="1"/>
          </p:cNvSpPr>
          <p:nvPr/>
        </p:nvSpPr>
        <p:spPr bwMode="auto">
          <a:xfrm>
            <a:off x="6409135" y="897564"/>
            <a:ext cx="970359" cy="539354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GB" altLang="x-none" sz="1050">
                <a:solidFill>
                  <a:schemeClr val="bg1"/>
                </a:solidFill>
              </a:rPr>
              <a:t>In Service</a:t>
            </a:r>
          </a:p>
        </p:txBody>
      </p:sp>
      <p:sp>
        <p:nvSpPr>
          <p:cNvPr id="438289" name="Text Box 17"/>
          <p:cNvSpPr txBox="1">
            <a:spLocks noChangeArrowheads="1"/>
          </p:cNvSpPr>
          <p:nvPr/>
        </p:nvSpPr>
        <p:spPr bwMode="auto">
          <a:xfrm>
            <a:off x="2303861" y="3596713"/>
            <a:ext cx="863203" cy="1189283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GB" altLang="x-none" sz="1350"/>
              <a:t>0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  <a:p>
            <a:pPr>
              <a:buClr>
                <a:srgbClr val="306C65"/>
              </a:buClr>
            </a:pPr>
            <a:r>
              <a:rPr lang="en-GB" altLang="x-none" sz="900"/>
              <a:t>Approval to invest in resource in developing concept further</a:t>
            </a:r>
          </a:p>
          <a:p>
            <a:pPr>
              <a:spcBef>
                <a:spcPct val="50000"/>
              </a:spcBef>
            </a:pPr>
            <a:endParaRPr lang="en-GB" altLang="x-none" sz="1350"/>
          </a:p>
        </p:txBody>
      </p:sp>
      <p:sp>
        <p:nvSpPr>
          <p:cNvPr id="438290" name="Text Box 18"/>
          <p:cNvSpPr txBox="1">
            <a:spLocks noChangeArrowheads="1"/>
          </p:cNvSpPr>
          <p:nvPr/>
        </p:nvSpPr>
        <p:spPr bwMode="auto">
          <a:xfrm>
            <a:off x="3275411" y="3596713"/>
            <a:ext cx="863203" cy="1189283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GB" altLang="x-none" sz="1350"/>
              <a:t>1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  <a:p>
            <a:pPr>
              <a:buClr>
                <a:srgbClr val="306C65"/>
              </a:buClr>
            </a:pPr>
            <a:r>
              <a:rPr lang="en-GB" altLang="x-none" sz="900"/>
              <a:t>Approval of concept and resource required to develop into a project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</p:txBody>
      </p:sp>
      <p:cxnSp>
        <p:nvCxnSpPr>
          <p:cNvPr id="438291" name="AutoShape 19"/>
          <p:cNvCxnSpPr>
            <a:cxnSpLocks noChangeShapeType="1"/>
            <a:stCxn id="438300" idx="2"/>
            <a:endCxn id="438289" idx="0"/>
          </p:cNvCxnSpPr>
          <p:nvPr/>
        </p:nvCxnSpPr>
        <p:spPr bwMode="auto">
          <a:xfrm flipH="1">
            <a:off x="2735463" y="2841856"/>
            <a:ext cx="13096" cy="7548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8292" name="Text Box 20"/>
          <p:cNvSpPr txBox="1">
            <a:spLocks noChangeArrowheads="1"/>
          </p:cNvSpPr>
          <p:nvPr/>
        </p:nvSpPr>
        <p:spPr bwMode="auto">
          <a:xfrm>
            <a:off x="4248150" y="3596713"/>
            <a:ext cx="863204" cy="1189283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GB" altLang="x-none" sz="1350"/>
              <a:t>2</a:t>
            </a:r>
          </a:p>
          <a:p>
            <a:endParaRPr lang="en-GB" altLang="x-none" sz="900"/>
          </a:p>
          <a:p>
            <a:r>
              <a:rPr lang="en-GB" altLang="x-none" sz="900"/>
              <a:t>Approval to </a:t>
            </a:r>
          </a:p>
          <a:p>
            <a:r>
              <a:rPr lang="en-GB" altLang="x-none" sz="900"/>
              <a:t>implement project as described in PID and BC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</p:txBody>
      </p:sp>
      <p:sp>
        <p:nvSpPr>
          <p:cNvPr id="438293" name="Text Box 21"/>
          <p:cNvSpPr txBox="1">
            <a:spLocks noChangeArrowheads="1"/>
          </p:cNvSpPr>
          <p:nvPr/>
        </p:nvSpPr>
        <p:spPr bwMode="auto">
          <a:xfrm>
            <a:off x="5219700" y="3596713"/>
            <a:ext cx="863204" cy="1189283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GB" altLang="x-none" sz="1350"/>
              <a:t>3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  <a:p>
            <a:pPr>
              <a:buClr>
                <a:srgbClr val="306C65"/>
              </a:buClr>
            </a:pPr>
            <a:r>
              <a:rPr lang="en-GB" altLang="x-none" sz="900"/>
              <a:t>Approval to rollout designed solution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</p:txBody>
      </p:sp>
      <p:sp>
        <p:nvSpPr>
          <p:cNvPr id="438294" name="Text Box 22"/>
          <p:cNvSpPr txBox="1">
            <a:spLocks noChangeArrowheads="1"/>
          </p:cNvSpPr>
          <p:nvPr/>
        </p:nvSpPr>
        <p:spPr bwMode="auto">
          <a:xfrm>
            <a:off x="6192442" y="3596713"/>
            <a:ext cx="863203" cy="1189283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GB" altLang="x-none" sz="1350"/>
              <a:t>4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  <a:p>
            <a:pPr>
              <a:buClr>
                <a:srgbClr val="306C65"/>
              </a:buClr>
            </a:pPr>
            <a:r>
              <a:rPr lang="en-GB" altLang="x-none" sz="900"/>
              <a:t>Approval of successful implementation and permission to close project</a:t>
            </a:r>
          </a:p>
          <a:p>
            <a:pPr>
              <a:buClr>
                <a:srgbClr val="306C65"/>
              </a:buClr>
            </a:pPr>
            <a:endParaRPr lang="en-GB" altLang="x-none" sz="900"/>
          </a:p>
        </p:txBody>
      </p:sp>
      <p:cxnSp>
        <p:nvCxnSpPr>
          <p:cNvPr id="438295" name="AutoShape 23"/>
          <p:cNvCxnSpPr>
            <a:cxnSpLocks noChangeShapeType="1"/>
            <a:stCxn id="438281" idx="2"/>
            <a:endCxn id="438290" idx="0"/>
          </p:cNvCxnSpPr>
          <p:nvPr/>
        </p:nvCxnSpPr>
        <p:spPr bwMode="auto">
          <a:xfrm flipH="1">
            <a:off x="3707012" y="2841856"/>
            <a:ext cx="14288" cy="7548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8296" name="AutoShape 24"/>
          <p:cNvCxnSpPr>
            <a:cxnSpLocks noChangeShapeType="1"/>
            <a:stCxn id="438282" idx="2"/>
            <a:endCxn id="438292" idx="0"/>
          </p:cNvCxnSpPr>
          <p:nvPr/>
        </p:nvCxnSpPr>
        <p:spPr bwMode="auto">
          <a:xfrm flipH="1">
            <a:off x="4679752" y="2841856"/>
            <a:ext cx="13098" cy="7548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8297" name="AutoShape 25"/>
          <p:cNvCxnSpPr>
            <a:cxnSpLocks noChangeShapeType="1"/>
            <a:stCxn id="438283" idx="2"/>
            <a:endCxn id="438293" idx="0"/>
          </p:cNvCxnSpPr>
          <p:nvPr/>
        </p:nvCxnSpPr>
        <p:spPr bwMode="auto">
          <a:xfrm flipH="1">
            <a:off x="5651302" y="2841856"/>
            <a:ext cx="14288" cy="7548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8298" name="AutoShape 26"/>
          <p:cNvCxnSpPr>
            <a:cxnSpLocks noChangeShapeType="1"/>
            <a:stCxn id="438284" idx="2"/>
            <a:endCxn id="438294" idx="0"/>
          </p:cNvCxnSpPr>
          <p:nvPr/>
        </p:nvCxnSpPr>
        <p:spPr bwMode="auto">
          <a:xfrm flipH="1">
            <a:off x="6624044" y="2841856"/>
            <a:ext cx="13096" cy="7548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38299" name="AutoShape 27"/>
          <p:cNvSpPr>
            <a:spLocks noChangeArrowheads="1"/>
          </p:cNvSpPr>
          <p:nvPr/>
        </p:nvSpPr>
        <p:spPr bwMode="auto">
          <a:xfrm>
            <a:off x="1547814" y="1490495"/>
            <a:ext cx="1241822" cy="1890713"/>
          </a:xfrm>
          <a:prstGeom prst="chevron">
            <a:avLst>
              <a:gd name="adj" fmla="val 27611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lIns="270000" tIns="54000" rIns="54000" bIns="54000" anchor="ctr"/>
          <a:lstStyle/>
          <a:p>
            <a:r>
              <a:rPr lang="en-GB" altLang="x-none" sz="1200">
                <a:solidFill>
                  <a:schemeClr val="bg1"/>
                </a:solidFill>
              </a:rPr>
              <a:t>Initial Concept</a:t>
            </a:r>
          </a:p>
        </p:txBody>
      </p:sp>
      <p:sp>
        <p:nvSpPr>
          <p:cNvPr id="438300" name="AutoShape 28"/>
          <p:cNvSpPr>
            <a:spLocks noChangeArrowheads="1"/>
          </p:cNvSpPr>
          <p:nvPr/>
        </p:nvSpPr>
        <p:spPr bwMode="auto">
          <a:xfrm>
            <a:off x="2572941" y="1895309"/>
            <a:ext cx="351234" cy="946547"/>
          </a:xfrm>
          <a:prstGeom prst="diamond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r>
              <a:rPr lang="en-GB" altLang="x-none" sz="135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2960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C1F350-0AE0-2F4C-B190-B12D607A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CFO, the finance function, and investment appraisal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277680-1FC1-7741-8338-60902C8BE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do you need a business case?</a:t>
            </a:r>
          </a:p>
          <a:p>
            <a:endParaRPr lang="en-GB" dirty="0"/>
          </a:p>
          <a:p>
            <a:r>
              <a:rPr lang="en-GB" dirty="0"/>
              <a:t>What should a business case contain?</a:t>
            </a:r>
          </a:p>
          <a:p>
            <a:endParaRPr lang="en-GB" dirty="0"/>
          </a:p>
          <a:p>
            <a:r>
              <a:rPr lang="en-GB" dirty="0"/>
              <a:t>How should the CFO and his team be involved in appraisal?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FAD50-E408-A04D-BC9B-F603499177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ED686-F981-2842-8C15-9980481D1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4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AD164-04A1-7945-A609-744263CB2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basic structure for a business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8F654-1754-5743-8AE4-DB5EA6ABB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5 case model</a:t>
            </a:r>
          </a:p>
          <a:p>
            <a:pPr lvl="1"/>
            <a:r>
              <a:rPr lang="en-GB" dirty="0"/>
              <a:t>Strategic case ………..does it fit in with our business objectives?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Economic case……….what options do I have? Which gives best </a:t>
            </a:r>
            <a:r>
              <a:rPr lang="en-GB" dirty="0" err="1"/>
              <a:t>VfM</a:t>
            </a:r>
            <a:r>
              <a:rPr lang="en-GB" dirty="0"/>
              <a:t>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Commercial case…......how am I going to buy it?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Financial case…………Is it affordable?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Management case……..Is it practical to do this?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CC1009-0F3F-4E45-A1D4-D231921A3C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D18DB1-A77E-2C45-8709-2B4F89DBB6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48F557-3318-BB44-9572-3358311A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</p:spPr>
        <p:txBody>
          <a:bodyPr anchor="t">
            <a:normAutofit/>
          </a:bodyPr>
          <a:lstStyle/>
          <a:p>
            <a:r>
              <a:rPr lang="en-GB" dirty="0"/>
              <a:t>You should demonstrate you’ve thought through all the options.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F71076F-DABB-41C3-8CCA-CD10427BA7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740188"/>
              </p:ext>
            </p:extLst>
          </p:nvPr>
        </p:nvGraphicFramePr>
        <p:xfrm>
          <a:off x="457200" y="1008063"/>
          <a:ext cx="8229600" cy="367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89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3F5FA6-D2F8-F04B-83C7-752D579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business case process in the public sector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304B0A-BBD1-45A7-AB73-53120090ED5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1143000" y="51435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1150144" y="898922"/>
            <a:ext cx="6838950" cy="3324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094" name="Freeform 6"/>
          <p:cNvSpPr>
            <a:spLocks/>
          </p:cNvSpPr>
          <p:nvPr/>
        </p:nvSpPr>
        <p:spPr bwMode="auto">
          <a:xfrm>
            <a:off x="6906816" y="922736"/>
            <a:ext cx="570309" cy="425053"/>
          </a:xfrm>
          <a:custGeom>
            <a:avLst/>
            <a:gdLst>
              <a:gd name="T0" fmla="*/ 141 w 479"/>
              <a:gd name="T1" fmla="*/ 0 h 357"/>
              <a:gd name="T2" fmla="*/ 0 w 479"/>
              <a:gd name="T3" fmla="*/ 104 h 357"/>
              <a:gd name="T4" fmla="*/ 0 w 479"/>
              <a:gd name="T5" fmla="*/ 252 h 357"/>
              <a:gd name="T6" fmla="*/ 141 w 479"/>
              <a:gd name="T7" fmla="*/ 357 h 357"/>
              <a:gd name="T8" fmla="*/ 338 w 479"/>
              <a:gd name="T9" fmla="*/ 357 h 357"/>
              <a:gd name="T10" fmla="*/ 479 w 479"/>
              <a:gd name="T11" fmla="*/ 252 h 357"/>
              <a:gd name="T12" fmla="*/ 479 w 479"/>
              <a:gd name="T13" fmla="*/ 104 h 357"/>
              <a:gd name="T14" fmla="*/ 338 w 479"/>
              <a:gd name="T15" fmla="*/ 0 h 357"/>
              <a:gd name="T16" fmla="*/ 141 w 479"/>
              <a:gd name="T17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9" h="357">
                <a:moveTo>
                  <a:pt x="141" y="0"/>
                </a:moveTo>
                <a:lnTo>
                  <a:pt x="0" y="104"/>
                </a:lnTo>
                <a:lnTo>
                  <a:pt x="0" y="252"/>
                </a:lnTo>
                <a:lnTo>
                  <a:pt x="141" y="357"/>
                </a:lnTo>
                <a:lnTo>
                  <a:pt x="338" y="357"/>
                </a:lnTo>
                <a:lnTo>
                  <a:pt x="479" y="252"/>
                </a:lnTo>
                <a:lnTo>
                  <a:pt x="479" y="104"/>
                </a:lnTo>
                <a:lnTo>
                  <a:pt x="338" y="0"/>
                </a:lnTo>
                <a:lnTo>
                  <a:pt x="141" y="0"/>
                </a:lnTo>
                <a:close/>
              </a:path>
            </a:pathLst>
          </a:custGeom>
          <a:solidFill>
            <a:srgbClr val="EA2D0E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6996112" y="1007270"/>
            <a:ext cx="490538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096" name="Rectangle 8"/>
          <p:cNvSpPr>
            <a:spLocks noChangeArrowheads="1"/>
          </p:cNvSpPr>
          <p:nvPr/>
        </p:nvSpPr>
        <p:spPr bwMode="auto">
          <a:xfrm>
            <a:off x="6996113" y="1008460"/>
            <a:ext cx="2356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OGC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097" name="Rectangle 9"/>
          <p:cNvSpPr>
            <a:spLocks noChangeArrowheads="1"/>
          </p:cNvSpPr>
          <p:nvPr/>
        </p:nvSpPr>
        <p:spPr bwMode="auto">
          <a:xfrm>
            <a:off x="7360444" y="9751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098" name="Rectangle 10"/>
          <p:cNvSpPr>
            <a:spLocks noChangeArrowheads="1"/>
          </p:cNvSpPr>
          <p:nvPr/>
        </p:nvSpPr>
        <p:spPr bwMode="auto">
          <a:xfrm>
            <a:off x="7019926" y="1144191"/>
            <a:ext cx="441722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099" name="Rectangle 11"/>
          <p:cNvSpPr>
            <a:spLocks noChangeArrowheads="1"/>
          </p:cNvSpPr>
          <p:nvPr/>
        </p:nvSpPr>
        <p:spPr bwMode="auto">
          <a:xfrm>
            <a:off x="7017544" y="1145382"/>
            <a:ext cx="2324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GW3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00" name="Rectangle 12"/>
          <p:cNvSpPr>
            <a:spLocks noChangeArrowheads="1"/>
          </p:cNvSpPr>
          <p:nvPr/>
        </p:nvSpPr>
        <p:spPr bwMode="auto">
          <a:xfrm>
            <a:off x="7344966" y="111204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01" name="Freeform 13"/>
          <p:cNvSpPr>
            <a:spLocks/>
          </p:cNvSpPr>
          <p:nvPr/>
        </p:nvSpPr>
        <p:spPr bwMode="auto">
          <a:xfrm>
            <a:off x="4968479" y="922736"/>
            <a:ext cx="570309" cy="425053"/>
          </a:xfrm>
          <a:custGeom>
            <a:avLst/>
            <a:gdLst>
              <a:gd name="T0" fmla="*/ 141 w 479"/>
              <a:gd name="T1" fmla="*/ 0 h 357"/>
              <a:gd name="T2" fmla="*/ 0 w 479"/>
              <a:gd name="T3" fmla="*/ 104 h 357"/>
              <a:gd name="T4" fmla="*/ 0 w 479"/>
              <a:gd name="T5" fmla="*/ 252 h 357"/>
              <a:gd name="T6" fmla="*/ 141 w 479"/>
              <a:gd name="T7" fmla="*/ 357 h 357"/>
              <a:gd name="T8" fmla="*/ 339 w 479"/>
              <a:gd name="T9" fmla="*/ 357 h 357"/>
              <a:gd name="T10" fmla="*/ 479 w 479"/>
              <a:gd name="T11" fmla="*/ 252 h 357"/>
              <a:gd name="T12" fmla="*/ 479 w 479"/>
              <a:gd name="T13" fmla="*/ 104 h 357"/>
              <a:gd name="T14" fmla="*/ 339 w 479"/>
              <a:gd name="T15" fmla="*/ 0 h 357"/>
              <a:gd name="T16" fmla="*/ 141 w 479"/>
              <a:gd name="T17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9" h="357">
                <a:moveTo>
                  <a:pt x="141" y="0"/>
                </a:moveTo>
                <a:lnTo>
                  <a:pt x="0" y="104"/>
                </a:lnTo>
                <a:lnTo>
                  <a:pt x="0" y="252"/>
                </a:lnTo>
                <a:lnTo>
                  <a:pt x="141" y="357"/>
                </a:lnTo>
                <a:lnTo>
                  <a:pt x="339" y="357"/>
                </a:lnTo>
                <a:lnTo>
                  <a:pt x="479" y="252"/>
                </a:lnTo>
                <a:lnTo>
                  <a:pt x="479" y="104"/>
                </a:lnTo>
                <a:lnTo>
                  <a:pt x="339" y="0"/>
                </a:lnTo>
                <a:lnTo>
                  <a:pt x="141" y="0"/>
                </a:lnTo>
                <a:close/>
              </a:path>
            </a:pathLst>
          </a:custGeom>
          <a:solidFill>
            <a:srgbClr val="EA2D0E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5060158" y="1007270"/>
            <a:ext cx="488156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5057776" y="1008460"/>
            <a:ext cx="2356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OGC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04" name="Rectangle 16"/>
          <p:cNvSpPr>
            <a:spLocks noChangeArrowheads="1"/>
          </p:cNvSpPr>
          <p:nvPr/>
        </p:nvSpPr>
        <p:spPr bwMode="auto">
          <a:xfrm>
            <a:off x="5422106" y="9751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05" name="Rectangle 17"/>
          <p:cNvSpPr>
            <a:spLocks noChangeArrowheads="1"/>
          </p:cNvSpPr>
          <p:nvPr/>
        </p:nvSpPr>
        <p:spPr bwMode="auto">
          <a:xfrm>
            <a:off x="5080398" y="1144191"/>
            <a:ext cx="444103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06" name="Rectangle 18"/>
          <p:cNvSpPr>
            <a:spLocks noChangeArrowheads="1"/>
          </p:cNvSpPr>
          <p:nvPr/>
        </p:nvSpPr>
        <p:spPr bwMode="auto">
          <a:xfrm>
            <a:off x="5080397" y="1145382"/>
            <a:ext cx="2324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GW2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07" name="Rectangle 19"/>
          <p:cNvSpPr>
            <a:spLocks noChangeArrowheads="1"/>
          </p:cNvSpPr>
          <p:nvPr/>
        </p:nvSpPr>
        <p:spPr bwMode="auto">
          <a:xfrm>
            <a:off x="5409010" y="111204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08" name="Freeform 20"/>
          <p:cNvSpPr>
            <a:spLocks/>
          </p:cNvSpPr>
          <p:nvPr/>
        </p:nvSpPr>
        <p:spPr bwMode="auto">
          <a:xfrm>
            <a:off x="2974182" y="922736"/>
            <a:ext cx="570310" cy="425053"/>
          </a:xfrm>
          <a:custGeom>
            <a:avLst/>
            <a:gdLst>
              <a:gd name="T0" fmla="*/ 141 w 479"/>
              <a:gd name="T1" fmla="*/ 0 h 357"/>
              <a:gd name="T2" fmla="*/ 0 w 479"/>
              <a:gd name="T3" fmla="*/ 104 h 357"/>
              <a:gd name="T4" fmla="*/ 0 w 479"/>
              <a:gd name="T5" fmla="*/ 252 h 357"/>
              <a:gd name="T6" fmla="*/ 141 w 479"/>
              <a:gd name="T7" fmla="*/ 357 h 357"/>
              <a:gd name="T8" fmla="*/ 338 w 479"/>
              <a:gd name="T9" fmla="*/ 357 h 357"/>
              <a:gd name="T10" fmla="*/ 479 w 479"/>
              <a:gd name="T11" fmla="*/ 252 h 357"/>
              <a:gd name="T12" fmla="*/ 479 w 479"/>
              <a:gd name="T13" fmla="*/ 104 h 357"/>
              <a:gd name="T14" fmla="*/ 338 w 479"/>
              <a:gd name="T15" fmla="*/ 0 h 357"/>
              <a:gd name="T16" fmla="*/ 141 w 479"/>
              <a:gd name="T17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9" h="357">
                <a:moveTo>
                  <a:pt x="141" y="0"/>
                </a:moveTo>
                <a:lnTo>
                  <a:pt x="0" y="104"/>
                </a:lnTo>
                <a:lnTo>
                  <a:pt x="0" y="252"/>
                </a:lnTo>
                <a:lnTo>
                  <a:pt x="141" y="357"/>
                </a:lnTo>
                <a:lnTo>
                  <a:pt x="338" y="357"/>
                </a:lnTo>
                <a:lnTo>
                  <a:pt x="479" y="252"/>
                </a:lnTo>
                <a:lnTo>
                  <a:pt x="479" y="104"/>
                </a:lnTo>
                <a:lnTo>
                  <a:pt x="338" y="0"/>
                </a:lnTo>
                <a:lnTo>
                  <a:pt x="141" y="0"/>
                </a:lnTo>
                <a:close/>
              </a:path>
            </a:pathLst>
          </a:custGeom>
          <a:solidFill>
            <a:srgbClr val="EA2D0E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09" name="Rectangle 21"/>
          <p:cNvSpPr>
            <a:spLocks noChangeArrowheads="1"/>
          </p:cNvSpPr>
          <p:nvPr/>
        </p:nvSpPr>
        <p:spPr bwMode="auto">
          <a:xfrm>
            <a:off x="3064670" y="1007270"/>
            <a:ext cx="489347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10" name="Rectangle 22"/>
          <p:cNvSpPr>
            <a:spLocks noChangeArrowheads="1"/>
          </p:cNvSpPr>
          <p:nvPr/>
        </p:nvSpPr>
        <p:spPr bwMode="auto">
          <a:xfrm>
            <a:off x="3064669" y="1008460"/>
            <a:ext cx="2356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OGC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11" name="Rectangle 23"/>
          <p:cNvSpPr>
            <a:spLocks noChangeArrowheads="1"/>
          </p:cNvSpPr>
          <p:nvPr/>
        </p:nvSpPr>
        <p:spPr bwMode="auto">
          <a:xfrm>
            <a:off x="3427810" y="9751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12" name="Rectangle 24"/>
          <p:cNvSpPr>
            <a:spLocks noChangeArrowheads="1"/>
          </p:cNvSpPr>
          <p:nvPr/>
        </p:nvSpPr>
        <p:spPr bwMode="auto">
          <a:xfrm>
            <a:off x="3087291" y="1144191"/>
            <a:ext cx="441722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13" name="Rectangle 25"/>
          <p:cNvSpPr>
            <a:spLocks noChangeArrowheads="1"/>
          </p:cNvSpPr>
          <p:nvPr/>
        </p:nvSpPr>
        <p:spPr bwMode="auto">
          <a:xfrm>
            <a:off x="3084910" y="1145382"/>
            <a:ext cx="2324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GW1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14" name="Rectangle 26"/>
          <p:cNvSpPr>
            <a:spLocks noChangeArrowheads="1"/>
          </p:cNvSpPr>
          <p:nvPr/>
        </p:nvSpPr>
        <p:spPr bwMode="auto">
          <a:xfrm>
            <a:off x="3413522" y="111204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15" name="Freeform 27"/>
          <p:cNvSpPr>
            <a:spLocks/>
          </p:cNvSpPr>
          <p:nvPr/>
        </p:nvSpPr>
        <p:spPr bwMode="auto">
          <a:xfrm>
            <a:off x="6906816" y="922736"/>
            <a:ext cx="570309" cy="425053"/>
          </a:xfrm>
          <a:custGeom>
            <a:avLst/>
            <a:gdLst>
              <a:gd name="T0" fmla="*/ 141 w 479"/>
              <a:gd name="T1" fmla="*/ 0 h 357"/>
              <a:gd name="T2" fmla="*/ 0 w 479"/>
              <a:gd name="T3" fmla="*/ 104 h 357"/>
              <a:gd name="T4" fmla="*/ 0 w 479"/>
              <a:gd name="T5" fmla="*/ 252 h 357"/>
              <a:gd name="T6" fmla="*/ 141 w 479"/>
              <a:gd name="T7" fmla="*/ 357 h 357"/>
              <a:gd name="T8" fmla="*/ 338 w 479"/>
              <a:gd name="T9" fmla="*/ 357 h 357"/>
              <a:gd name="T10" fmla="*/ 479 w 479"/>
              <a:gd name="T11" fmla="*/ 252 h 357"/>
              <a:gd name="T12" fmla="*/ 479 w 479"/>
              <a:gd name="T13" fmla="*/ 104 h 357"/>
              <a:gd name="T14" fmla="*/ 338 w 479"/>
              <a:gd name="T15" fmla="*/ 0 h 357"/>
              <a:gd name="T16" fmla="*/ 141 w 479"/>
              <a:gd name="T17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9" h="357">
                <a:moveTo>
                  <a:pt x="141" y="0"/>
                </a:moveTo>
                <a:lnTo>
                  <a:pt x="0" y="104"/>
                </a:lnTo>
                <a:lnTo>
                  <a:pt x="0" y="252"/>
                </a:lnTo>
                <a:lnTo>
                  <a:pt x="141" y="357"/>
                </a:lnTo>
                <a:lnTo>
                  <a:pt x="338" y="357"/>
                </a:lnTo>
                <a:lnTo>
                  <a:pt x="479" y="252"/>
                </a:lnTo>
                <a:lnTo>
                  <a:pt x="479" y="104"/>
                </a:lnTo>
                <a:lnTo>
                  <a:pt x="338" y="0"/>
                </a:lnTo>
                <a:lnTo>
                  <a:pt x="141" y="0"/>
                </a:lnTo>
                <a:close/>
              </a:path>
            </a:pathLst>
          </a:custGeom>
          <a:solidFill>
            <a:srgbClr val="EA2D0E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16" name="Rectangle 28"/>
          <p:cNvSpPr>
            <a:spLocks noChangeArrowheads="1"/>
          </p:cNvSpPr>
          <p:nvPr/>
        </p:nvSpPr>
        <p:spPr bwMode="auto">
          <a:xfrm>
            <a:off x="6996112" y="1007270"/>
            <a:ext cx="490538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17" name="Rectangle 29"/>
          <p:cNvSpPr>
            <a:spLocks noChangeArrowheads="1"/>
          </p:cNvSpPr>
          <p:nvPr/>
        </p:nvSpPr>
        <p:spPr bwMode="auto">
          <a:xfrm>
            <a:off x="6996113" y="1008460"/>
            <a:ext cx="2356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OGC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18" name="Rectangle 30"/>
          <p:cNvSpPr>
            <a:spLocks noChangeArrowheads="1"/>
          </p:cNvSpPr>
          <p:nvPr/>
        </p:nvSpPr>
        <p:spPr bwMode="auto">
          <a:xfrm>
            <a:off x="7360444" y="9751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19" name="Rectangle 31"/>
          <p:cNvSpPr>
            <a:spLocks noChangeArrowheads="1"/>
          </p:cNvSpPr>
          <p:nvPr/>
        </p:nvSpPr>
        <p:spPr bwMode="auto">
          <a:xfrm>
            <a:off x="7019926" y="1144191"/>
            <a:ext cx="441722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20" name="Rectangle 32"/>
          <p:cNvSpPr>
            <a:spLocks noChangeArrowheads="1"/>
          </p:cNvSpPr>
          <p:nvPr/>
        </p:nvSpPr>
        <p:spPr bwMode="auto">
          <a:xfrm>
            <a:off x="7017544" y="1145382"/>
            <a:ext cx="2324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GW3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21" name="Rectangle 33"/>
          <p:cNvSpPr>
            <a:spLocks noChangeArrowheads="1"/>
          </p:cNvSpPr>
          <p:nvPr/>
        </p:nvSpPr>
        <p:spPr bwMode="auto">
          <a:xfrm>
            <a:off x="7344966" y="111204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22" name="Freeform 34"/>
          <p:cNvSpPr>
            <a:spLocks/>
          </p:cNvSpPr>
          <p:nvPr/>
        </p:nvSpPr>
        <p:spPr bwMode="auto">
          <a:xfrm>
            <a:off x="4968479" y="922736"/>
            <a:ext cx="570309" cy="425053"/>
          </a:xfrm>
          <a:custGeom>
            <a:avLst/>
            <a:gdLst>
              <a:gd name="T0" fmla="*/ 141 w 479"/>
              <a:gd name="T1" fmla="*/ 0 h 357"/>
              <a:gd name="T2" fmla="*/ 0 w 479"/>
              <a:gd name="T3" fmla="*/ 104 h 357"/>
              <a:gd name="T4" fmla="*/ 0 w 479"/>
              <a:gd name="T5" fmla="*/ 252 h 357"/>
              <a:gd name="T6" fmla="*/ 141 w 479"/>
              <a:gd name="T7" fmla="*/ 357 h 357"/>
              <a:gd name="T8" fmla="*/ 339 w 479"/>
              <a:gd name="T9" fmla="*/ 357 h 357"/>
              <a:gd name="T10" fmla="*/ 479 w 479"/>
              <a:gd name="T11" fmla="*/ 252 h 357"/>
              <a:gd name="T12" fmla="*/ 479 w 479"/>
              <a:gd name="T13" fmla="*/ 104 h 357"/>
              <a:gd name="T14" fmla="*/ 339 w 479"/>
              <a:gd name="T15" fmla="*/ 0 h 357"/>
              <a:gd name="T16" fmla="*/ 141 w 479"/>
              <a:gd name="T17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9" h="357">
                <a:moveTo>
                  <a:pt x="141" y="0"/>
                </a:moveTo>
                <a:lnTo>
                  <a:pt x="0" y="104"/>
                </a:lnTo>
                <a:lnTo>
                  <a:pt x="0" y="252"/>
                </a:lnTo>
                <a:lnTo>
                  <a:pt x="141" y="357"/>
                </a:lnTo>
                <a:lnTo>
                  <a:pt x="339" y="357"/>
                </a:lnTo>
                <a:lnTo>
                  <a:pt x="479" y="252"/>
                </a:lnTo>
                <a:lnTo>
                  <a:pt x="479" y="104"/>
                </a:lnTo>
                <a:lnTo>
                  <a:pt x="339" y="0"/>
                </a:lnTo>
                <a:lnTo>
                  <a:pt x="141" y="0"/>
                </a:lnTo>
                <a:close/>
              </a:path>
            </a:pathLst>
          </a:custGeom>
          <a:solidFill>
            <a:srgbClr val="EA2D0E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23" name="Rectangle 35"/>
          <p:cNvSpPr>
            <a:spLocks noChangeArrowheads="1"/>
          </p:cNvSpPr>
          <p:nvPr/>
        </p:nvSpPr>
        <p:spPr bwMode="auto">
          <a:xfrm>
            <a:off x="5060158" y="1007270"/>
            <a:ext cx="488156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24" name="Rectangle 36"/>
          <p:cNvSpPr>
            <a:spLocks noChangeArrowheads="1"/>
          </p:cNvSpPr>
          <p:nvPr/>
        </p:nvSpPr>
        <p:spPr bwMode="auto">
          <a:xfrm>
            <a:off x="5057776" y="1008460"/>
            <a:ext cx="2356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OGC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25" name="Rectangle 37"/>
          <p:cNvSpPr>
            <a:spLocks noChangeArrowheads="1"/>
          </p:cNvSpPr>
          <p:nvPr/>
        </p:nvSpPr>
        <p:spPr bwMode="auto">
          <a:xfrm>
            <a:off x="5422106" y="9751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26" name="Rectangle 38"/>
          <p:cNvSpPr>
            <a:spLocks noChangeArrowheads="1"/>
          </p:cNvSpPr>
          <p:nvPr/>
        </p:nvSpPr>
        <p:spPr bwMode="auto">
          <a:xfrm>
            <a:off x="5080398" y="1144191"/>
            <a:ext cx="444103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27" name="Rectangle 39"/>
          <p:cNvSpPr>
            <a:spLocks noChangeArrowheads="1"/>
          </p:cNvSpPr>
          <p:nvPr/>
        </p:nvSpPr>
        <p:spPr bwMode="auto">
          <a:xfrm>
            <a:off x="5080397" y="1145382"/>
            <a:ext cx="2324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GW2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28" name="Rectangle 40"/>
          <p:cNvSpPr>
            <a:spLocks noChangeArrowheads="1"/>
          </p:cNvSpPr>
          <p:nvPr/>
        </p:nvSpPr>
        <p:spPr bwMode="auto">
          <a:xfrm>
            <a:off x="5409010" y="111204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29" name="Freeform 41"/>
          <p:cNvSpPr>
            <a:spLocks/>
          </p:cNvSpPr>
          <p:nvPr/>
        </p:nvSpPr>
        <p:spPr bwMode="auto">
          <a:xfrm>
            <a:off x="2974182" y="922736"/>
            <a:ext cx="570310" cy="425053"/>
          </a:xfrm>
          <a:custGeom>
            <a:avLst/>
            <a:gdLst>
              <a:gd name="T0" fmla="*/ 141 w 479"/>
              <a:gd name="T1" fmla="*/ 0 h 357"/>
              <a:gd name="T2" fmla="*/ 0 w 479"/>
              <a:gd name="T3" fmla="*/ 104 h 357"/>
              <a:gd name="T4" fmla="*/ 0 w 479"/>
              <a:gd name="T5" fmla="*/ 252 h 357"/>
              <a:gd name="T6" fmla="*/ 141 w 479"/>
              <a:gd name="T7" fmla="*/ 357 h 357"/>
              <a:gd name="T8" fmla="*/ 338 w 479"/>
              <a:gd name="T9" fmla="*/ 357 h 357"/>
              <a:gd name="T10" fmla="*/ 479 w 479"/>
              <a:gd name="T11" fmla="*/ 252 h 357"/>
              <a:gd name="T12" fmla="*/ 479 w 479"/>
              <a:gd name="T13" fmla="*/ 104 h 357"/>
              <a:gd name="T14" fmla="*/ 338 w 479"/>
              <a:gd name="T15" fmla="*/ 0 h 357"/>
              <a:gd name="T16" fmla="*/ 141 w 479"/>
              <a:gd name="T17" fmla="*/ 0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9" h="357">
                <a:moveTo>
                  <a:pt x="141" y="0"/>
                </a:moveTo>
                <a:lnTo>
                  <a:pt x="0" y="104"/>
                </a:lnTo>
                <a:lnTo>
                  <a:pt x="0" y="252"/>
                </a:lnTo>
                <a:lnTo>
                  <a:pt x="141" y="357"/>
                </a:lnTo>
                <a:lnTo>
                  <a:pt x="338" y="357"/>
                </a:lnTo>
                <a:lnTo>
                  <a:pt x="479" y="252"/>
                </a:lnTo>
                <a:lnTo>
                  <a:pt x="479" y="104"/>
                </a:lnTo>
                <a:lnTo>
                  <a:pt x="338" y="0"/>
                </a:lnTo>
                <a:lnTo>
                  <a:pt x="141" y="0"/>
                </a:lnTo>
                <a:close/>
              </a:path>
            </a:pathLst>
          </a:custGeom>
          <a:solidFill>
            <a:srgbClr val="EA2D0E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30" name="Rectangle 42"/>
          <p:cNvSpPr>
            <a:spLocks noChangeArrowheads="1"/>
          </p:cNvSpPr>
          <p:nvPr/>
        </p:nvSpPr>
        <p:spPr bwMode="auto">
          <a:xfrm>
            <a:off x="3064670" y="1007270"/>
            <a:ext cx="489347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31" name="Rectangle 43"/>
          <p:cNvSpPr>
            <a:spLocks noChangeArrowheads="1"/>
          </p:cNvSpPr>
          <p:nvPr/>
        </p:nvSpPr>
        <p:spPr bwMode="auto">
          <a:xfrm>
            <a:off x="3064669" y="1008460"/>
            <a:ext cx="235642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OGC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32" name="Rectangle 44"/>
          <p:cNvSpPr>
            <a:spLocks noChangeArrowheads="1"/>
          </p:cNvSpPr>
          <p:nvPr/>
        </p:nvSpPr>
        <p:spPr bwMode="auto">
          <a:xfrm>
            <a:off x="3427810" y="9751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33" name="Rectangle 45"/>
          <p:cNvSpPr>
            <a:spLocks noChangeArrowheads="1"/>
          </p:cNvSpPr>
          <p:nvPr/>
        </p:nvSpPr>
        <p:spPr bwMode="auto">
          <a:xfrm>
            <a:off x="3087291" y="1144191"/>
            <a:ext cx="441722" cy="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34" name="Rectangle 46"/>
          <p:cNvSpPr>
            <a:spLocks noChangeArrowheads="1"/>
          </p:cNvSpPr>
          <p:nvPr/>
        </p:nvSpPr>
        <p:spPr bwMode="auto">
          <a:xfrm>
            <a:off x="3084910" y="1145382"/>
            <a:ext cx="2324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GW1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35" name="Rectangle 47"/>
          <p:cNvSpPr>
            <a:spLocks noChangeArrowheads="1"/>
          </p:cNvSpPr>
          <p:nvPr/>
        </p:nvSpPr>
        <p:spPr bwMode="auto">
          <a:xfrm>
            <a:off x="3413522" y="111204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grpSp>
        <p:nvGrpSpPr>
          <p:cNvPr id="345136" name="Group 48"/>
          <p:cNvGrpSpPr>
            <a:grpSpLocks/>
          </p:cNvGrpSpPr>
          <p:nvPr/>
        </p:nvGrpSpPr>
        <p:grpSpPr bwMode="auto">
          <a:xfrm>
            <a:off x="1903811" y="920354"/>
            <a:ext cx="1012031" cy="2705100"/>
            <a:chOff x="639" y="773"/>
            <a:chExt cx="850" cy="2272"/>
          </a:xfrm>
        </p:grpSpPr>
        <p:sp>
          <p:nvSpPr>
            <p:cNvPr id="345137" name="Rectangle 49"/>
            <p:cNvSpPr>
              <a:spLocks noChangeArrowheads="1"/>
            </p:cNvSpPr>
            <p:nvPr/>
          </p:nvSpPr>
          <p:spPr bwMode="auto">
            <a:xfrm>
              <a:off x="639" y="77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38" name="Rectangle 50"/>
            <p:cNvSpPr>
              <a:spLocks noChangeArrowheads="1"/>
            </p:cNvSpPr>
            <p:nvPr/>
          </p:nvSpPr>
          <p:spPr bwMode="auto">
            <a:xfrm>
              <a:off x="639" y="83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39" name="Rectangle 51"/>
            <p:cNvSpPr>
              <a:spLocks noChangeArrowheads="1"/>
            </p:cNvSpPr>
            <p:nvPr/>
          </p:nvSpPr>
          <p:spPr bwMode="auto">
            <a:xfrm>
              <a:off x="639" y="90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0" name="Rectangle 52"/>
            <p:cNvSpPr>
              <a:spLocks noChangeArrowheads="1"/>
            </p:cNvSpPr>
            <p:nvPr/>
          </p:nvSpPr>
          <p:spPr bwMode="auto">
            <a:xfrm>
              <a:off x="639" y="96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1" name="Rectangle 53"/>
            <p:cNvSpPr>
              <a:spLocks noChangeArrowheads="1"/>
            </p:cNvSpPr>
            <p:nvPr/>
          </p:nvSpPr>
          <p:spPr bwMode="auto">
            <a:xfrm>
              <a:off x="639" y="103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2" name="Rectangle 54"/>
            <p:cNvSpPr>
              <a:spLocks noChangeArrowheads="1"/>
            </p:cNvSpPr>
            <p:nvPr/>
          </p:nvSpPr>
          <p:spPr bwMode="auto">
            <a:xfrm>
              <a:off x="639" y="109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3" name="Rectangle 55"/>
            <p:cNvSpPr>
              <a:spLocks noChangeArrowheads="1"/>
            </p:cNvSpPr>
            <p:nvPr/>
          </p:nvSpPr>
          <p:spPr bwMode="auto">
            <a:xfrm>
              <a:off x="639" y="116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4" name="Rectangle 56"/>
            <p:cNvSpPr>
              <a:spLocks noChangeArrowheads="1"/>
            </p:cNvSpPr>
            <p:nvPr/>
          </p:nvSpPr>
          <p:spPr bwMode="auto">
            <a:xfrm>
              <a:off x="639" y="1228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5" name="Rectangle 57"/>
            <p:cNvSpPr>
              <a:spLocks noChangeArrowheads="1"/>
            </p:cNvSpPr>
            <p:nvPr/>
          </p:nvSpPr>
          <p:spPr bwMode="auto">
            <a:xfrm>
              <a:off x="639" y="129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6" name="Rectangle 58"/>
            <p:cNvSpPr>
              <a:spLocks noChangeArrowheads="1"/>
            </p:cNvSpPr>
            <p:nvPr/>
          </p:nvSpPr>
          <p:spPr bwMode="auto">
            <a:xfrm>
              <a:off x="639" y="135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7" name="Rectangle 59"/>
            <p:cNvSpPr>
              <a:spLocks noChangeArrowheads="1"/>
            </p:cNvSpPr>
            <p:nvPr/>
          </p:nvSpPr>
          <p:spPr bwMode="auto">
            <a:xfrm>
              <a:off x="639" y="1422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8" name="Rectangle 60"/>
            <p:cNvSpPr>
              <a:spLocks noChangeArrowheads="1"/>
            </p:cNvSpPr>
            <p:nvPr/>
          </p:nvSpPr>
          <p:spPr bwMode="auto">
            <a:xfrm>
              <a:off x="639" y="1488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49" name="Rectangle 61"/>
            <p:cNvSpPr>
              <a:spLocks noChangeArrowheads="1"/>
            </p:cNvSpPr>
            <p:nvPr/>
          </p:nvSpPr>
          <p:spPr bwMode="auto">
            <a:xfrm>
              <a:off x="639" y="155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0" name="Rectangle 62"/>
            <p:cNvSpPr>
              <a:spLocks noChangeArrowheads="1"/>
            </p:cNvSpPr>
            <p:nvPr/>
          </p:nvSpPr>
          <p:spPr bwMode="auto">
            <a:xfrm>
              <a:off x="639" y="1617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1" name="Rectangle 63"/>
            <p:cNvSpPr>
              <a:spLocks noChangeArrowheads="1"/>
            </p:cNvSpPr>
            <p:nvPr/>
          </p:nvSpPr>
          <p:spPr bwMode="auto">
            <a:xfrm>
              <a:off x="639" y="168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2" name="Rectangle 64"/>
            <p:cNvSpPr>
              <a:spLocks noChangeArrowheads="1"/>
            </p:cNvSpPr>
            <p:nvPr/>
          </p:nvSpPr>
          <p:spPr bwMode="auto">
            <a:xfrm>
              <a:off x="639" y="174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3" name="Rectangle 65"/>
            <p:cNvSpPr>
              <a:spLocks noChangeArrowheads="1"/>
            </p:cNvSpPr>
            <p:nvPr/>
          </p:nvSpPr>
          <p:spPr bwMode="auto">
            <a:xfrm>
              <a:off x="639" y="1813"/>
              <a:ext cx="850" cy="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4" name="Rectangle 66"/>
            <p:cNvSpPr>
              <a:spLocks noChangeArrowheads="1"/>
            </p:cNvSpPr>
            <p:nvPr/>
          </p:nvSpPr>
          <p:spPr bwMode="auto">
            <a:xfrm>
              <a:off x="639" y="1876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5" name="Rectangle 67"/>
            <p:cNvSpPr>
              <a:spLocks noChangeArrowheads="1"/>
            </p:cNvSpPr>
            <p:nvPr/>
          </p:nvSpPr>
          <p:spPr bwMode="auto">
            <a:xfrm>
              <a:off x="639" y="194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6" name="Rectangle 68"/>
            <p:cNvSpPr>
              <a:spLocks noChangeArrowheads="1"/>
            </p:cNvSpPr>
            <p:nvPr/>
          </p:nvSpPr>
          <p:spPr bwMode="auto">
            <a:xfrm>
              <a:off x="639" y="200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7" name="Rectangle 69"/>
            <p:cNvSpPr>
              <a:spLocks noChangeArrowheads="1"/>
            </p:cNvSpPr>
            <p:nvPr/>
          </p:nvSpPr>
          <p:spPr bwMode="auto">
            <a:xfrm>
              <a:off x="639" y="207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8" name="Rectangle 70"/>
            <p:cNvSpPr>
              <a:spLocks noChangeArrowheads="1"/>
            </p:cNvSpPr>
            <p:nvPr/>
          </p:nvSpPr>
          <p:spPr bwMode="auto">
            <a:xfrm>
              <a:off x="639" y="213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59" name="Rectangle 71"/>
            <p:cNvSpPr>
              <a:spLocks noChangeArrowheads="1"/>
            </p:cNvSpPr>
            <p:nvPr/>
          </p:nvSpPr>
          <p:spPr bwMode="auto">
            <a:xfrm>
              <a:off x="639" y="220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0" name="Rectangle 72"/>
            <p:cNvSpPr>
              <a:spLocks noChangeArrowheads="1"/>
            </p:cNvSpPr>
            <p:nvPr/>
          </p:nvSpPr>
          <p:spPr bwMode="auto">
            <a:xfrm>
              <a:off x="639" y="2267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1" name="Rectangle 73"/>
            <p:cNvSpPr>
              <a:spLocks noChangeArrowheads="1"/>
            </p:cNvSpPr>
            <p:nvPr/>
          </p:nvSpPr>
          <p:spPr bwMode="auto">
            <a:xfrm>
              <a:off x="639" y="2333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2" name="Rectangle 74"/>
            <p:cNvSpPr>
              <a:spLocks noChangeArrowheads="1"/>
            </p:cNvSpPr>
            <p:nvPr/>
          </p:nvSpPr>
          <p:spPr bwMode="auto">
            <a:xfrm>
              <a:off x="639" y="2397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3" name="Rectangle 75"/>
            <p:cNvSpPr>
              <a:spLocks noChangeArrowheads="1"/>
            </p:cNvSpPr>
            <p:nvPr/>
          </p:nvSpPr>
          <p:spPr bwMode="auto">
            <a:xfrm>
              <a:off x="639" y="2461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4" name="Rectangle 76"/>
            <p:cNvSpPr>
              <a:spLocks noChangeArrowheads="1"/>
            </p:cNvSpPr>
            <p:nvPr/>
          </p:nvSpPr>
          <p:spPr bwMode="auto">
            <a:xfrm>
              <a:off x="639" y="2526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5" name="Rectangle 77"/>
            <p:cNvSpPr>
              <a:spLocks noChangeArrowheads="1"/>
            </p:cNvSpPr>
            <p:nvPr/>
          </p:nvSpPr>
          <p:spPr bwMode="auto">
            <a:xfrm>
              <a:off x="639" y="259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6" name="Rectangle 78"/>
            <p:cNvSpPr>
              <a:spLocks noChangeArrowheads="1"/>
            </p:cNvSpPr>
            <p:nvPr/>
          </p:nvSpPr>
          <p:spPr bwMode="auto">
            <a:xfrm>
              <a:off x="639" y="2657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7" name="Rectangle 79"/>
            <p:cNvSpPr>
              <a:spLocks noChangeArrowheads="1"/>
            </p:cNvSpPr>
            <p:nvPr/>
          </p:nvSpPr>
          <p:spPr bwMode="auto">
            <a:xfrm>
              <a:off x="639" y="2721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8" name="Rectangle 80"/>
            <p:cNvSpPr>
              <a:spLocks noChangeArrowheads="1"/>
            </p:cNvSpPr>
            <p:nvPr/>
          </p:nvSpPr>
          <p:spPr bwMode="auto">
            <a:xfrm>
              <a:off x="639" y="2786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69" name="Rectangle 81"/>
            <p:cNvSpPr>
              <a:spLocks noChangeArrowheads="1"/>
            </p:cNvSpPr>
            <p:nvPr/>
          </p:nvSpPr>
          <p:spPr bwMode="auto">
            <a:xfrm>
              <a:off x="639" y="285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70" name="Rectangle 82"/>
            <p:cNvSpPr>
              <a:spLocks noChangeArrowheads="1"/>
            </p:cNvSpPr>
            <p:nvPr/>
          </p:nvSpPr>
          <p:spPr bwMode="auto">
            <a:xfrm>
              <a:off x="639" y="291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171" name="Rectangle 83"/>
            <p:cNvSpPr>
              <a:spLocks noChangeArrowheads="1"/>
            </p:cNvSpPr>
            <p:nvPr/>
          </p:nvSpPr>
          <p:spPr bwMode="auto">
            <a:xfrm>
              <a:off x="639" y="2982"/>
              <a:ext cx="850" cy="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345172" name="Rectangle 84"/>
          <p:cNvSpPr>
            <a:spLocks noChangeArrowheads="1"/>
          </p:cNvSpPr>
          <p:nvPr/>
        </p:nvSpPr>
        <p:spPr bwMode="auto">
          <a:xfrm>
            <a:off x="1903811" y="920353"/>
            <a:ext cx="1015603" cy="2708672"/>
          </a:xfrm>
          <a:prstGeom prst="rect">
            <a:avLst/>
          </a:prstGeom>
          <a:noFill/>
          <a:ln w="9525">
            <a:solidFill>
              <a:srgbClr val="1C035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73" name="Rectangle 85"/>
          <p:cNvSpPr>
            <a:spLocks noChangeArrowheads="1"/>
          </p:cNvSpPr>
          <p:nvPr/>
        </p:nvSpPr>
        <p:spPr bwMode="auto">
          <a:xfrm>
            <a:off x="1957389" y="1177528"/>
            <a:ext cx="912019" cy="385763"/>
          </a:xfrm>
          <a:prstGeom prst="rect">
            <a:avLst/>
          </a:prstGeom>
          <a:solidFill>
            <a:srgbClr val="66CC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74" name="Rectangle 86"/>
          <p:cNvSpPr>
            <a:spLocks noChangeArrowheads="1"/>
          </p:cNvSpPr>
          <p:nvPr/>
        </p:nvSpPr>
        <p:spPr bwMode="auto">
          <a:xfrm>
            <a:off x="2057400" y="1316831"/>
            <a:ext cx="842963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75" name="Rectangle 87"/>
          <p:cNvSpPr>
            <a:spLocks noChangeArrowheads="1"/>
          </p:cNvSpPr>
          <p:nvPr/>
        </p:nvSpPr>
        <p:spPr bwMode="auto">
          <a:xfrm>
            <a:off x="2057401" y="1319213"/>
            <a:ext cx="46647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Strategic Fit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76" name="Rectangle 88"/>
          <p:cNvSpPr>
            <a:spLocks noChangeArrowheads="1"/>
          </p:cNvSpPr>
          <p:nvPr/>
        </p:nvSpPr>
        <p:spPr bwMode="auto">
          <a:xfrm>
            <a:off x="2738437" y="12751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77" name="Rectangle 89"/>
          <p:cNvSpPr>
            <a:spLocks noChangeArrowheads="1"/>
          </p:cNvSpPr>
          <p:nvPr/>
        </p:nvSpPr>
        <p:spPr bwMode="auto">
          <a:xfrm>
            <a:off x="1894285" y="928687"/>
            <a:ext cx="5334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78" name="Rectangle 90"/>
          <p:cNvSpPr>
            <a:spLocks noChangeArrowheads="1"/>
          </p:cNvSpPr>
          <p:nvPr/>
        </p:nvSpPr>
        <p:spPr bwMode="auto">
          <a:xfrm>
            <a:off x="1962151" y="964408"/>
            <a:ext cx="488156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79" name="Rectangle 91"/>
          <p:cNvSpPr>
            <a:spLocks noChangeArrowheads="1"/>
          </p:cNvSpPr>
          <p:nvPr/>
        </p:nvSpPr>
        <p:spPr bwMode="auto">
          <a:xfrm>
            <a:off x="1962150" y="967979"/>
            <a:ext cx="22923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1C0359"/>
                </a:solidFill>
                <a:ea typeface="Times New Roman" charset="0"/>
                <a:cs typeface="Times New Roman" charset="0"/>
              </a:rPr>
              <a:t>PBC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80" name="Rectangle 92"/>
          <p:cNvSpPr>
            <a:spLocks noChangeArrowheads="1"/>
          </p:cNvSpPr>
          <p:nvPr/>
        </p:nvSpPr>
        <p:spPr bwMode="auto">
          <a:xfrm>
            <a:off x="2355056" y="96797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81" name="Rectangle 93"/>
          <p:cNvSpPr>
            <a:spLocks noChangeArrowheads="1"/>
          </p:cNvSpPr>
          <p:nvPr/>
        </p:nvSpPr>
        <p:spPr bwMode="auto">
          <a:xfrm>
            <a:off x="1957389" y="1665685"/>
            <a:ext cx="912019" cy="385763"/>
          </a:xfrm>
          <a:prstGeom prst="rect">
            <a:avLst/>
          </a:prstGeom>
          <a:solidFill>
            <a:srgbClr val="3D8D8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82" name="Rectangle 94"/>
          <p:cNvSpPr>
            <a:spLocks noChangeArrowheads="1"/>
          </p:cNvSpPr>
          <p:nvPr/>
        </p:nvSpPr>
        <p:spPr bwMode="auto">
          <a:xfrm>
            <a:off x="2120505" y="1702595"/>
            <a:ext cx="745331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83" name="Rectangle 95"/>
          <p:cNvSpPr>
            <a:spLocks noChangeArrowheads="1"/>
          </p:cNvSpPr>
          <p:nvPr/>
        </p:nvSpPr>
        <p:spPr bwMode="auto">
          <a:xfrm>
            <a:off x="2119312" y="1704975"/>
            <a:ext cx="40235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Economic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84" name="Rectangle 96"/>
          <p:cNvSpPr>
            <a:spLocks noChangeArrowheads="1"/>
          </p:cNvSpPr>
          <p:nvPr/>
        </p:nvSpPr>
        <p:spPr bwMode="auto">
          <a:xfrm>
            <a:off x="2713435" y="16609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85" name="Rectangle 97"/>
          <p:cNvSpPr>
            <a:spLocks noChangeArrowheads="1"/>
          </p:cNvSpPr>
          <p:nvPr/>
        </p:nvSpPr>
        <p:spPr bwMode="auto">
          <a:xfrm>
            <a:off x="2133601" y="1821656"/>
            <a:ext cx="675085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86" name="Rectangle 98"/>
          <p:cNvSpPr>
            <a:spLocks noChangeArrowheads="1"/>
          </p:cNvSpPr>
          <p:nvPr/>
        </p:nvSpPr>
        <p:spPr bwMode="auto">
          <a:xfrm>
            <a:off x="2133600" y="1824038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87" name="Rectangle 99"/>
          <p:cNvSpPr>
            <a:spLocks noChangeArrowheads="1"/>
          </p:cNvSpPr>
          <p:nvPr/>
        </p:nvSpPr>
        <p:spPr bwMode="auto">
          <a:xfrm>
            <a:off x="2665810" y="178117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88" name="Rectangle 100"/>
          <p:cNvSpPr>
            <a:spLocks noChangeArrowheads="1"/>
          </p:cNvSpPr>
          <p:nvPr/>
        </p:nvSpPr>
        <p:spPr bwMode="auto">
          <a:xfrm>
            <a:off x="1957389" y="2158603"/>
            <a:ext cx="912019" cy="385763"/>
          </a:xfrm>
          <a:prstGeom prst="rect">
            <a:avLst/>
          </a:prstGeom>
          <a:solidFill>
            <a:srgbClr val="3D8D8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89" name="Rectangle 101"/>
          <p:cNvSpPr>
            <a:spLocks noChangeArrowheads="1"/>
          </p:cNvSpPr>
          <p:nvPr/>
        </p:nvSpPr>
        <p:spPr bwMode="auto">
          <a:xfrm>
            <a:off x="2065735" y="2194322"/>
            <a:ext cx="860822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90" name="Rectangle 102"/>
          <p:cNvSpPr>
            <a:spLocks noChangeArrowheads="1"/>
          </p:cNvSpPr>
          <p:nvPr/>
        </p:nvSpPr>
        <p:spPr bwMode="auto">
          <a:xfrm>
            <a:off x="2065735" y="2197894"/>
            <a:ext cx="490519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Affordability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91" name="Rectangle 103"/>
          <p:cNvSpPr>
            <a:spLocks noChangeArrowheads="1"/>
          </p:cNvSpPr>
          <p:nvPr/>
        </p:nvSpPr>
        <p:spPr bwMode="auto">
          <a:xfrm>
            <a:off x="2767013" y="2153841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92" name="Rectangle 104"/>
          <p:cNvSpPr>
            <a:spLocks noChangeArrowheads="1"/>
          </p:cNvSpPr>
          <p:nvPr/>
        </p:nvSpPr>
        <p:spPr bwMode="auto">
          <a:xfrm>
            <a:off x="2133601" y="2314576"/>
            <a:ext cx="675085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93" name="Rectangle 105"/>
          <p:cNvSpPr>
            <a:spLocks noChangeArrowheads="1"/>
          </p:cNvSpPr>
          <p:nvPr/>
        </p:nvSpPr>
        <p:spPr bwMode="auto">
          <a:xfrm>
            <a:off x="2133600" y="2315766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94" name="Rectangle 106"/>
          <p:cNvSpPr>
            <a:spLocks noChangeArrowheads="1"/>
          </p:cNvSpPr>
          <p:nvPr/>
        </p:nvSpPr>
        <p:spPr bwMode="auto">
          <a:xfrm>
            <a:off x="2665810" y="2271713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95" name="Rectangle 107"/>
          <p:cNvSpPr>
            <a:spLocks noChangeArrowheads="1"/>
          </p:cNvSpPr>
          <p:nvPr/>
        </p:nvSpPr>
        <p:spPr bwMode="auto">
          <a:xfrm>
            <a:off x="1957389" y="2646760"/>
            <a:ext cx="912019" cy="385763"/>
          </a:xfrm>
          <a:prstGeom prst="rect">
            <a:avLst/>
          </a:prstGeom>
          <a:solidFill>
            <a:srgbClr val="3D8D8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196" name="Rectangle 108"/>
          <p:cNvSpPr>
            <a:spLocks noChangeArrowheads="1"/>
          </p:cNvSpPr>
          <p:nvPr/>
        </p:nvSpPr>
        <p:spPr bwMode="auto">
          <a:xfrm>
            <a:off x="2057401" y="2682478"/>
            <a:ext cx="883444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197" name="Rectangle 109"/>
          <p:cNvSpPr>
            <a:spLocks noChangeArrowheads="1"/>
          </p:cNvSpPr>
          <p:nvPr/>
        </p:nvSpPr>
        <p:spPr bwMode="auto">
          <a:xfrm>
            <a:off x="2056210" y="2686050"/>
            <a:ext cx="492122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Commercial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98" name="Rectangle 110"/>
          <p:cNvSpPr>
            <a:spLocks noChangeArrowheads="1"/>
          </p:cNvSpPr>
          <p:nvPr/>
        </p:nvSpPr>
        <p:spPr bwMode="auto">
          <a:xfrm>
            <a:off x="2770585" y="2641997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199" name="Rectangle 111"/>
          <p:cNvSpPr>
            <a:spLocks noChangeArrowheads="1"/>
          </p:cNvSpPr>
          <p:nvPr/>
        </p:nvSpPr>
        <p:spPr bwMode="auto">
          <a:xfrm>
            <a:off x="2133601" y="2802733"/>
            <a:ext cx="675085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00" name="Rectangle 112"/>
          <p:cNvSpPr>
            <a:spLocks noChangeArrowheads="1"/>
          </p:cNvSpPr>
          <p:nvPr/>
        </p:nvSpPr>
        <p:spPr bwMode="auto">
          <a:xfrm>
            <a:off x="2133600" y="2805113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01" name="Rectangle 113"/>
          <p:cNvSpPr>
            <a:spLocks noChangeArrowheads="1"/>
          </p:cNvSpPr>
          <p:nvPr/>
        </p:nvSpPr>
        <p:spPr bwMode="auto">
          <a:xfrm>
            <a:off x="2665810" y="27610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02" name="Rectangle 114"/>
          <p:cNvSpPr>
            <a:spLocks noChangeArrowheads="1"/>
          </p:cNvSpPr>
          <p:nvPr/>
        </p:nvSpPr>
        <p:spPr bwMode="auto">
          <a:xfrm>
            <a:off x="1957389" y="3096816"/>
            <a:ext cx="912019" cy="384572"/>
          </a:xfrm>
          <a:prstGeom prst="rect">
            <a:avLst/>
          </a:prstGeom>
          <a:solidFill>
            <a:srgbClr val="3D8D8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03" name="Rectangle 115"/>
          <p:cNvSpPr>
            <a:spLocks noChangeArrowheads="1"/>
          </p:cNvSpPr>
          <p:nvPr/>
        </p:nvSpPr>
        <p:spPr bwMode="auto">
          <a:xfrm>
            <a:off x="2034778" y="3133726"/>
            <a:ext cx="928688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04" name="Rectangle 116"/>
          <p:cNvSpPr>
            <a:spLocks noChangeArrowheads="1"/>
          </p:cNvSpPr>
          <p:nvPr/>
        </p:nvSpPr>
        <p:spPr bwMode="auto">
          <a:xfrm>
            <a:off x="2034779" y="3134916"/>
            <a:ext cx="540212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Deliverability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05" name="Rectangle 117"/>
          <p:cNvSpPr>
            <a:spLocks noChangeArrowheads="1"/>
          </p:cNvSpPr>
          <p:nvPr/>
        </p:nvSpPr>
        <p:spPr bwMode="auto">
          <a:xfrm>
            <a:off x="2792017" y="3090863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06" name="Rectangle 118"/>
          <p:cNvSpPr>
            <a:spLocks noChangeArrowheads="1"/>
          </p:cNvSpPr>
          <p:nvPr/>
        </p:nvSpPr>
        <p:spPr bwMode="auto">
          <a:xfrm>
            <a:off x="2133601" y="3251597"/>
            <a:ext cx="675085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07" name="Rectangle 119"/>
          <p:cNvSpPr>
            <a:spLocks noChangeArrowheads="1"/>
          </p:cNvSpPr>
          <p:nvPr/>
        </p:nvSpPr>
        <p:spPr bwMode="auto">
          <a:xfrm>
            <a:off x="2133600" y="3253979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08" name="Rectangle 120"/>
          <p:cNvSpPr>
            <a:spLocks noChangeArrowheads="1"/>
          </p:cNvSpPr>
          <p:nvPr/>
        </p:nvSpPr>
        <p:spPr bwMode="auto">
          <a:xfrm>
            <a:off x="2665810" y="320992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09" name="Freeform 121"/>
          <p:cNvSpPr>
            <a:spLocks/>
          </p:cNvSpPr>
          <p:nvPr/>
        </p:nvSpPr>
        <p:spPr bwMode="auto">
          <a:xfrm>
            <a:off x="1169195" y="1347787"/>
            <a:ext cx="721519" cy="852488"/>
          </a:xfrm>
          <a:custGeom>
            <a:avLst/>
            <a:gdLst>
              <a:gd name="T0" fmla="*/ 455 w 606"/>
              <a:gd name="T1" fmla="*/ 0 h 716"/>
              <a:gd name="T2" fmla="*/ 455 w 606"/>
              <a:gd name="T3" fmla="*/ 179 h 716"/>
              <a:gd name="T4" fmla="*/ 0 w 606"/>
              <a:gd name="T5" fmla="*/ 179 h 716"/>
              <a:gd name="T6" fmla="*/ 0 w 606"/>
              <a:gd name="T7" fmla="*/ 536 h 716"/>
              <a:gd name="T8" fmla="*/ 455 w 606"/>
              <a:gd name="T9" fmla="*/ 536 h 716"/>
              <a:gd name="T10" fmla="*/ 455 w 606"/>
              <a:gd name="T11" fmla="*/ 716 h 716"/>
              <a:gd name="T12" fmla="*/ 606 w 606"/>
              <a:gd name="T13" fmla="*/ 358 h 716"/>
              <a:gd name="T14" fmla="*/ 455 w 606"/>
              <a:gd name="T15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06" h="716">
                <a:moveTo>
                  <a:pt x="455" y="0"/>
                </a:moveTo>
                <a:lnTo>
                  <a:pt x="455" y="179"/>
                </a:lnTo>
                <a:lnTo>
                  <a:pt x="0" y="179"/>
                </a:lnTo>
                <a:lnTo>
                  <a:pt x="0" y="536"/>
                </a:lnTo>
                <a:lnTo>
                  <a:pt x="455" y="536"/>
                </a:lnTo>
                <a:lnTo>
                  <a:pt x="455" y="716"/>
                </a:lnTo>
                <a:lnTo>
                  <a:pt x="606" y="358"/>
                </a:lnTo>
                <a:lnTo>
                  <a:pt x="455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10" name="Rectangle 122"/>
          <p:cNvSpPr>
            <a:spLocks noChangeArrowheads="1"/>
          </p:cNvSpPr>
          <p:nvPr/>
        </p:nvSpPr>
        <p:spPr bwMode="auto">
          <a:xfrm>
            <a:off x="1310878" y="1576388"/>
            <a:ext cx="451247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11" name="Rectangle 123"/>
          <p:cNvSpPr>
            <a:spLocks noChangeArrowheads="1"/>
          </p:cNvSpPr>
          <p:nvPr/>
        </p:nvSpPr>
        <p:spPr bwMode="auto">
          <a:xfrm>
            <a:off x="1310879" y="1578770"/>
            <a:ext cx="286938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ea typeface="Times New Roman" charset="0"/>
                <a:cs typeface="Times New Roman" charset="0"/>
              </a:rPr>
              <a:t>Identify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12" name="Rectangle 124"/>
          <p:cNvSpPr>
            <a:spLocks noChangeArrowheads="1"/>
          </p:cNvSpPr>
          <p:nvPr/>
        </p:nvSpPr>
        <p:spPr bwMode="auto">
          <a:xfrm>
            <a:off x="1697831" y="152400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13" name="Rectangle 125"/>
          <p:cNvSpPr>
            <a:spLocks noChangeArrowheads="1"/>
          </p:cNvSpPr>
          <p:nvPr/>
        </p:nvSpPr>
        <p:spPr bwMode="auto">
          <a:xfrm>
            <a:off x="1270397" y="1678781"/>
            <a:ext cx="532209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14" name="Rectangle 126"/>
          <p:cNvSpPr>
            <a:spLocks noChangeArrowheads="1"/>
          </p:cNvSpPr>
          <p:nvPr/>
        </p:nvSpPr>
        <p:spPr bwMode="auto">
          <a:xfrm>
            <a:off x="1270399" y="1679974"/>
            <a:ext cx="317395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ea typeface="Times New Roman" charset="0"/>
                <a:cs typeface="Times New Roman" charset="0"/>
              </a:rPr>
              <a:t>business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15" name="Rectangle 127"/>
          <p:cNvSpPr>
            <a:spLocks noChangeArrowheads="1"/>
          </p:cNvSpPr>
          <p:nvPr/>
        </p:nvSpPr>
        <p:spPr bwMode="auto">
          <a:xfrm>
            <a:off x="1737122" y="162639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16" name="Rectangle 128"/>
          <p:cNvSpPr>
            <a:spLocks noChangeArrowheads="1"/>
          </p:cNvSpPr>
          <p:nvPr/>
        </p:nvSpPr>
        <p:spPr bwMode="auto">
          <a:xfrm>
            <a:off x="1314451" y="1782367"/>
            <a:ext cx="475060" cy="1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17" name="Rectangle 129"/>
          <p:cNvSpPr>
            <a:spLocks noChangeArrowheads="1"/>
          </p:cNvSpPr>
          <p:nvPr/>
        </p:nvSpPr>
        <p:spPr bwMode="auto">
          <a:xfrm>
            <a:off x="1314451" y="1783558"/>
            <a:ext cx="29335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ea typeface="Times New Roman" charset="0"/>
                <a:cs typeface="Times New Roman" charset="0"/>
              </a:rPr>
              <a:t>need &amp; 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18" name="Rectangle 130"/>
          <p:cNvSpPr>
            <a:spLocks noChangeArrowheads="1"/>
          </p:cNvSpPr>
          <p:nvPr/>
        </p:nvSpPr>
        <p:spPr bwMode="auto">
          <a:xfrm>
            <a:off x="1726407" y="172997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19" name="Rectangle 131"/>
          <p:cNvSpPr>
            <a:spLocks noChangeArrowheads="1"/>
          </p:cNvSpPr>
          <p:nvPr/>
        </p:nvSpPr>
        <p:spPr bwMode="auto">
          <a:xfrm>
            <a:off x="1310880" y="1884760"/>
            <a:ext cx="416719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20" name="Rectangle 132"/>
          <p:cNvSpPr>
            <a:spLocks noChangeArrowheads="1"/>
          </p:cNvSpPr>
          <p:nvPr/>
        </p:nvSpPr>
        <p:spPr bwMode="auto">
          <a:xfrm>
            <a:off x="1310879" y="1885951"/>
            <a:ext cx="26129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ea typeface="Times New Roman" charset="0"/>
                <a:cs typeface="Times New Roman" charset="0"/>
              </a:rPr>
              <a:t>options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21" name="Rectangle 133"/>
          <p:cNvSpPr>
            <a:spLocks noChangeArrowheads="1"/>
          </p:cNvSpPr>
          <p:nvPr/>
        </p:nvSpPr>
        <p:spPr bwMode="auto">
          <a:xfrm>
            <a:off x="1666876" y="183237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22" name="Freeform 134"/>
          <p:cNvSpPr>
            <a:spLocks/>
          </p:cNvSpPr>
          <p:nvPr/>
        </p:nvSpPr>
        <p:spPr bwMode="auto">
          <a:xfrm>
            <a:off x="2953942" y="1379936"/>
            <a:ext cx="907256" cy="787003"/>
          </a:xfrm>
          <a:custGeom>
            <a:avLst/>
            <a:gdLst>
              <a:gd name="T0" fmla="*/ 571 w 762"/>
              <a:gd name="T1" fmla="*/ 0 h 661"/>
              <a:gd name="T2" fmla="*/ 571 w 762"/>
              <a:gd name="T3" fmla="*/ 165 h 661"/>
              <a:gd name="T4" fmla="*/ 0 w 762"/>
              <a:gd name="T5" fmla="*/ 165 h 661"/>
              <a:gd name="T6" fmla="*/ 0 w 762"/>
              <a:gd name="T7" fmla="*/ 496 h 661"/>
              <a:gd name="T8" fmla="*/ 571 w 762"/>
              <a:gd name="T9" fmla="*/ 496 h 661"/>
              <a:gd name="T10" fmla="*/ 571 w 762"/>
              <a:gd name="T11" fmla="*/ 661 h 661"/>
              <a:gd name="T12" fmla="*/ 762 w 762"/>
              <a:gd name="T13" fmla="*/ 331 h 661"/>
              <a:gd name="T14" fmla="*/ 571 w 762"/>
              <a:gd name="T15" fmla="*/ 0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2" h="661">
                <a:moveTo>
                  <a:pt x="571" y="0"/>
                </a:moveTo>
                <a:lnTo>
                  <a:pt x="571" y="165"/>
                </a:lnTo>
                <a:lnTo>
                  <a:pt x="0" y="165"/>
                </a:lnTo>
                <a:lnTo>
                  <a:pt x="0" y="496"/>
                </a:lnTo>
                <a:lnTo>
                  <a:pt x="571" y="496"/>
                </a:lnTo>
                <a:lnTo>
                  <a:pt x="571" y="661"/>
                </a:lnTo>
                <a:lnTo>
                  <a:pt x="762" y="331"/>
                </a:lnTo>
                <a:lnTo>
                  <a:pt x="571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23" name="Rectangle 135"/>
          <p:cNvSpPr>
            <a:spLocks noChangeArrowheads="1"/>
          </p:cNvSpPr>
          <p:nvPr/>
        </p:nvSpPr>
        <p:spPr bwMode="auto">
          <a:xfrm>
            <a:off x="3153967" y="1576388"/>
            <a:ext cx="497681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24" name="Rectangle 136"/>
          <p:cNvSpPr>
            <a:spLocks noChangeArrowheads="1"/>
          </p:cNvSpPr>
          <p:nvPr/>
        </p:nvSpPr>
        <p:spPr bwMode="auto">
          <a:xfrm>
            <a:off x="3151585" y="1578770"/>
            <a:ext cx="312586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Detailed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25" name="Rectangle 137"/>
          <p:cNvSpPr>
            <a:spLocks noChangeArrowheads="1"/>
          </p:cNvSpPr>
          <p:nvPr/>
        </p:nvSpPr>
        <p:spPr bwMode="auto">
          <a:xfrm>
            <a:off x="3588544" y="152400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26" name="Rectangle 138"/>
          <p:cNvSpPr>
            <a:spLocks noChangeArrowheads="1"/>
          </p:cNvSpPr>
          <p:nvPr/>
        </p:nvSpPr>
        <p:spPr bwMode="auto">
          <a:xfrm>
            <a:off x="3056336" y="1678781"/>
            <a:ext cx="691753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27" name="Rectangle 139"/>
          <p:cNvSpPr>
            <a:spLocks noChangeArrowheads="1"/>
          </p:cNvSpPr>
          <p:nvPr/>
        </p:nvSpPr>
        <p:spPr bwMode="auto">
          <a:xfrm>
            <a:off x="3056336" y="1679974"/>
            <a:ext cx="424796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assessment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28" name="Rectangle 140"/>
          <p:cNvSpPr>
            <a:spLocks noChangeArrowheads="1"/>
          </p:cNvSpPr>
          <p:nvPr/>
        </p:nvSpPr>
        <p:spPr bwMode="auto">
          <a:xfrm>
            <a:off x="3677841" y="162639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29" name="Rectangle 141"/>
          <p:cNvSpPr>
            <a:spLocks noChangeArrowheads="1"/>
          </p:cNvSpPr>
          <p:nvPr/>
        </p:nvSpPr>
        <p:spPr bwMode="auto">
          <a:xfrm>
            <a:off x="3312320" y="1782367"/>
            <a:ext cx="178594" cy="1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30" name="Rectangle 142"/>
          <p:cNvSpPr>
            <a:spLocks noChangeArrowheads="1"/>
          </p:cNvSpPr>
          <p:nvPr/>
        </p:nvSpPr>
        <p:spPr bwMode="auto">
          <a:xfrm>
            <a:off x="3312319" y="1783558"/>
            <a:ext cx="89768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of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31" name="Rectangle 143"/>
          <p:cNvSpPr>
            <a:spLocks noChangeArrowheads="1"/>
          </p:cNvSpPr>
          <p:nvPr/>
        </p:nvSpPr>
        <p:spPr bwMode="auto">
          <a:xfrm>
            <a:off x="3433762" y="172997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32" name="Rectangle 144"/>
          <p:cNvSpPr>
            <a:spLocks noChangeArrowheads="1"/>
          </p:cNvSpPr>
          <p:nvPr/>
        </p:nvSpPr>
        <p:spPr bwMode="auto">
          <a:xfrm>
            <a:off x="3178969" y="1884760"/>
            <a:ext cx="415529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33" name="Rectangle 145"/>
          <p:cNvSpPr>
            <a:spLocks noChangeArrowheads="1"/>
          </p:cNvSpPr>
          <p:nvPr/>
        </p:nvSpPr>
        <p:spPr bwMode="auto">
          <a:xfrm>
            <a:off x="3176588" y="1885951"/>
            <a:ext cx="26129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options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34" name="Rectangle 146"/>
          <p:cNvSpPr>
            <a:spLocks noChangeArrowheads="1"/>
          </p:cNvSpPr>
          <p:nvPr/>
        </p:nvSpPr>
        <p:spPr bwMode="auto">
          <a:xfrm>
            <a:off x="3533775" y="183237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grpSp>
        <p:nvGrpSpPr>
          <p:cNvPr id="345235" name="Group 147"/>
          <p:cNvGrpSpPr>
            <a:grpSpLocks/>
          </p:cNvGrpSpPr>
          <p:nvPr/>
        </p:nvGrpSpPr>
        <p:grpSpPr bwMode="auto">
          <a:xfrm>
            <a:off x="3864769" y="897733"/>
            <a:ext cx="1014413" cy="2727722"/>
            <a:chOff x="2286" y="754"/>
            <a:chExt cx="852" cy="2291"/>
          </a:xfrm>
        </p:grpSpPr>
        <p:sp>
          <p:nvSpPr>
            <p:cNvPr id="345236" name="Rectangle 148"/>
            <p:cNvSpPr>
              <a:spLocks noChangeArrowheads="1"/>
            </p:cNvSpPr>
            <p:nvPr/>
          </p:nvSpPr>
          <p:spPr bwMode="auto">
            <a:xfrm>
              <a:off x="2286" y="754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37" name="Rectangle 149"/>
            <p:cNvSpPr>
              <a:spLocks noChangeArrowheads="1"/>
            </p:cNvSpPr>
            <p:nvPr/>
          </p:nvSpPr>
          <p:spPr bwMode="auto">
            <a:xfrm>
              <a:off x="2286" y="820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38" name="Rectangle 150"/>
            <p:cNvSpPr>
              <a:spLocks noChangeArrowheads="1"/>
            </p:cNvSpPr>
            <p:nvPr/>
          </p:nvSpPr>
          <p:spPr bwMode="auto">
            <a:xfrm>
              <a:off x="2286" y="885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39" name="Rectangle 151"/>
            <p:cNvSpPr>
              <a:spLocks noChangeArrowheads="1"/>
            </p:cNvSpPr>
            <p:nvPr/>
          </p:nvSpPr>
          <p:spPr bwMode="auto">
            <a:xfrm>
              <a:off x="2286" y="951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0" name="Rectangle 152"/>
            <p:cNvSpPr>
              <a:spLocks noChangeArrowheads="1"/>
            </p:cNvSpPr>
            <p:nvPr/>
          </p:nvSpPr>
          <p:spPr bwMode="auto">
            <a:xfrm>
              <a:off x="2286" y="1016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1" name="Rectangle 153"/>
            <p:cNvSpPr>
              <a:spLocks noChangeArrowheads="1"/>
            </p:cNvSpPr>
            <p:nvPr/>
          </p:nvSpPr>
          <p:spPr bwMode="auto">
            <a:xfrm>
              <a:off x="2286" y="1082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2" name="Rectangle 154"/>
            <p:cNvSpPr>
              <a:spLocks noChangeArrowheads="1"/>
            </p:cNvSpPr>
            <p:nvPr/>
          </p:nvSpPr>
          <p:spPr bwMode="auto">
            <a:xfrm>
              <a:off x="2286" y="1148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3" name="Rectangle 155"/>
            <p:cNvSpPr>
              <a:spLocks noChangeArrowheads="1"/>
            </p:cNvSpPr>
            <p:nvPr/>
          </p:nvSpPr>
          <p:spPr bwMode="auto">
            <a:xfrm>
              <a:off x="2286" y="1213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4" name="Rectangle 156"/>
            <p:cNvSpPr>
              <a:spLocks noChangeArrowheads="1"/>
            </p:cNvSpPr>
            <p:nvPr/>
          </p:nvSpPr>
          <p:spPr bwMode="auto">
            <a:xfrm>
              <a:off x="2286" y="1278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5" name="Rectangle 157"/>
            <p:cNvSpPr>
              <a:spLocks noChangeArrowheads="1"/>
            </p:cNvSpPr>
            <p:nvPr/>
          </p:nvSpPr>
          <p:spPr bwMode="auto">
            <a:xfrm>
              <a:off x="2286" y="1344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6" name="Rectangle 158"/>
            <p:cNvSpPr>
              <a:spLocks noChangeArrowheads="1"/>
            </p:cNvSpPr>
            <p:nvPr/>
          </p:nvSpPr>
          <p:spPr bwMode="auto">
            <a:xfrm>
              <a:off x="2286" y="1409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7" name="Rectangle 159"/>
            <p:cNvSpPr>
              <a:spLocks noChangeArrowheads="1"/>
            </p:cNvSpPr>
            <p:nvPr/>
          </p:nvSpPr>
          <p:spPr bwMode="auto">
            <a:xfrm>
              <a:off x="2286" y="1474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8" name="Rectangle 160"/>
            <p:cNvSpPr>
              <a:spLocks noChangeArrowheads="1"/>
            </p:cNvSpPr>
            <p:nvPr/>
          </p:nvSpPr>
          <p:spPr bwMode="auto">
            <a:xfrm>
              <a:off x="2286" y="1540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49" name="Rectangle 161"/>
            <p:cNvSpPr>
              <a:spLocks noChangeArrowheads="1"/>
            </p:cNvSpPr>
            <p:nvPr/>
          </p:nvSpPr>
          <p:spPr bwMode="auto">
            <a:xfrm>
              <a:off x="2286" y="1606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0" name="Rectangle 162"/>
            <p:cNvSpPr>
              <a:spLocks noChangeArrowheads="1"/>
            </p:cNvSpPr>
            <p:nvPr/>
          </p:nvSpPr>
          <p:spPr bwMode="auto">
            <a:xfrm>
              <a:off x="2286" y="1672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1" name="Rectangle 163"/>
            <p:cNvSpPr>
              <a:spLocks noChangeArrowheads="1"/>
            </p:cNvSpPr>
            <p:nvPr/>
          </p:nvSpPr>
          <p:spPr bwMode="auto">
            <a:xfrm>
              <a:off x="2286" y="1737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2" name="Rectangle 164"/>
            <p:cNvSpPr>
              <a:spLocks noChangeArrowheads="1"/>
            </p:cNvSpPr>
            <p:nvPr/>
          </p:nvSpPr>
          <p:spPr bwMode="auto">
            <a:xfrm>
              <a:off x="2286" y="1802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3" name="Rectangle 165"/>
            <p:cNvSpPr>
              <a:spLocks noChangeArrowheads="1"/>
            </p:cNvSpPr>
            <p:nvPr/>
          </p:nvSpPr>
          <p:spPr bwMode="auto">
            <a:xfrm>
              <a:off x="2286" y="1868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4" name="Rectangle 166"/>
            <p:cNvSpPr>
              <a:spLocks noChangeArrowheads="1"/>
            </p:cNvSpPr>
            <p:nvPr/>
          </p:nvSpPr>
          <p:spPr bwMode="auto">
            <a:xfrm>
              <a:off x="2286" y="1933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5" name="Rectangle 167"/>
            <p:cNvSpPr>
              <a:spLocks noChangeArrowheads="1"/>
            </p:cNvSpPr>
            <p:nvPr/>
          </p:nvSpPr>
          <p:spPr bwMode="auto">
            <a:xfrm>
              <a:off x="2286" y="1999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6" name="Rectangle 168"/>
            <p:cNvSpPr>
              <a:spLocks noChangeArrowheads="1"/>
            </p:cNvSpPr>
            <p:nvPr/>
          </p:nvSpPr>
          <p:spPr bwMode="auto">
            <a:xfrm>
              <a:off x="2286" y="2064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7" name="Rectangle 169"/>
            <p:cNvSpPr>
              <a:spLocks noChangeArrowheads="1"/>
            </p:cNvSpPr>
            <p:nvPr/>
          </p:nvSpPr>
          <p:spPr bwMode="auto">
            <a:xfrm>
              <a:off x="2286" y="2130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8" name="Rectangle 170"/>
            <p:cNvSpPr>
              <a:spLocks noChangeArrowheads="1"/>
            </p:cNvSpPr>
            <p:nvPr/>
          </p:nvSpPr>
          <p:spPr bwMode="auto">
            <a:xfrm>
              <a:off x="2286" y="2195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59" name="Rectangle 171"/>
            <p:cNvSpPr>
              <a:spLocks noChangeArrowheads="1"/>
            </p:cNvSpPr>
            <p:nvPr/>
          </p:nvSpPr>
          <p:spPr bwMode="auto">
            <a:xfrm>
              <a:off x="2286" y="2261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0" name="Rectangle 172"/>
            <p:cNvSpPr>
              <a:spLocks noChangeArrowheads="1"/>
            </p:cNvSpPr>
            <p:nvPr/>
          </p:nvSpPr>
          <p:spPr bwMode="auto">
            <a:xfrm>
              <a:off x="2286" y="2327"/>
              <a:ext cx="852" cy="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1" name="Rectangle 173"/>
            <p:cNvSpPr>
              <a:spLocks noChangeArrowheads="1"/>
            </p:cNvSpPr>
            <p:nvPr/>
          </p:nvSpPr>
          <p:spPr bwMode="auto">
            <a:xfrm>
              <a:off x="2286" y="2390"/>
              <a:ext cx="852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2" name="Rectangle 174"/>
            <p:cNvSpPr>
              <a:spLocks noChangeArrowheads="1"/>
            </p:cNvSpPr>
            <p:nvPr/>
          </p:nvSpPr>
          <p:spPr bwMode="auto">
            <a:xfrm>
              <a:off x="2286" y="2457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3" name="Rectangle 175"/>
            <p:cNvSpPr>
              <a:spLocks noChangeArrowheads="1"/>
            </p:cNvSpPr>
            <p:nvPr/>
          </p:nvSpPr>
          <p:spPr bwMode="auto">
            <a:xfrm>
              <a:off x="2286" y="2523"/>
              <a:ext cx="852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4" name="Rectangle 176"/>
            <p:cNvSpPr>
              <a:spLocks noChangeArrowheads="1"/>
            </p:cNvSpPr>
            <p:nvPr/>
          </p:nvSpPr>
          <p:spPr bwMode="auto">
            <a:xfrm>
              <a:off x="2286" y="2587"/>
              <a:ext cx="852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5" name="Rectangle 177"/>
            <p:cNvSpPr>
              <a:spLocks noChangeArrowheads="1"/>
            </p:cNvSpPr>
            <p:nvPr/>
          </p:nvSpPr>
          <p:spPr bwMode="auto">
            <a:xfrm>
              <a:off x="2286" y="2654"/>
              <a:ext cx="852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6" name="Rectangle 178"/>
            <p:cNvSpPr>
              <a:spLocks noChangeArrowheads="1"/>
            </p:cNvSpPr>
            <p:nvPr/>
          </p:nvSpPr>
          <p:spPr bwMode="auto">
            <a:xfrm>
              <a:off x="2286" y="2718"/>
              <a:ext cx="852" cy="6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7" name="Rectangle 179"/>
            <p:cNvSpPr>
              <a:spLocks noChangeArrowheads="1"/>
            </p:cNvSpPr>
            <p:nvPr/>
          </p:nvSpPr>
          <p:spPr bwMode="auto">
            <a:xfrm>
              <a:off x="2286" y="2785"/>
              <a:ext cx="852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8" name="Rectangle 180"/>
            <p:cNvSpPr>
              <a:spLocks noChangeArrowheads="1"/>
            </p:cNvSpPr>
            <p:nvPr/>
          </p:nvSpPr>
          <p:spPr bwMode="auto">
            <a:xfrm>
              <a:off x="2286" y="2849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69" name="Rectangle 181"/>
            <p:cNvSpPr>
              <a:spLocks noChangeArrowheads="1"/>
            </p:cNvSpPr>
            <p:nvPr/>
          </p:nvSpPr>
          <p:spPr bwMode="auto">
            <a:xfrm>
              <a:off x="2286" y="2914"/>
              <a:ext cx="852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270" name="Rectangle 182"/>
            <p:cNvSpPr>
              <a:spLocks noChangeArrowheads="1"/>
            </p:cNvSpPr>
            <p:nvPr/>
          </p:nvSpPr>
          <p:spPr bwMode="auto">
            <a:xfrm>
              <a:off x="2286" y="2980"/>
              <a:ext cx="852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345271" name="Rectangle 183"/>
          <p:cNvSpPr>
            <a:spLocks noChangeArrowheads="1"/>
          </p:cNvSpPr>
          <p:nvPr/>
        </p:nvSpPr>
        <p:spPr bwMode="auto">
          <a:xfrm>
            <a:off x="3864769" y="897732"/>
            <a:ext cx="1015604" cy="2731294"/>
          </a:xfrm>
          <a:prstGeom prst="rect">
            <a:avLst/>
          </a:prstGeom>
          <a:noFill/>
          <a:ln w="9525">
            <a:solidFill>
              <a:srgbClr val="1C035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72" name="Rectangle 184"/>
          <p:cNvSpPr>
            <a:spLocks noChangeArrowheads="1"/>
          </p:cNvSpPr>
          <p:nvPr/>
        </p:nvSpPr>
        <p:spPr bwMode="auto">
          <a:xfrm>
            <a:off x="3915967" y="1153717"/>
            <a:ext cx="915590" cy="386953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73" name="Rectangle 185"/>
          <p:cNvSpPr>
            <a:spLocks noChangeArrowheads="1"/>
          </p:cNvSpPr>
          <p:nvPr/>
        </p:nvSpPr>
        <p:spPr bwMode="auto">
          <a:xfrm>
            <a:off x="4017169" y="1294210"/>
            <a:ext cx="842963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74" name="Rectangle 186"/>
          <p:cNvSpPr>
            <a:spLocks noChangeArrowheads="1"/>
          </p:cNvSpPr>
          <p:nvPr/>
        </p:nvSpPr>
        <p:spPr bwMode="auto">
          <a:xfrm>
            <a:off x="4017169" y="1296591"/>
            <a:ext cx="46647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Strategic Fit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75" name="Rectangle 187"/>
          <p:cNvSpPr>
            <a:spLocks noChangeArrowheads="1"/>
          </p:cNvSpPr>
          <p:nvPr/>
        </p:nvSpPr>
        <p:spPr bwMode="auto">
          <a:xfrm>
            <a:off x="4698206" y="125372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76" name="Rectangle 188"/>
          <p:cNvSpPr>
            <a:spLocks noChangeArrowheads="1"/>
          </p:cNvSpPr>
          <p:nvPr/>
        </p:nvSpPr>
        <p:spPr bwMode="auto">
          <a:xfrm>
            <a:off x="3855244" y="904875"/>
            <a:ext cx="552450" cy="22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77" name="Rectangle 189"/>
          <p:cNvSpPr>
            <a:spLocks noChangeArrowheads="1"/>
          </p:cNvSpPr>
          <p:nvPr/>
        </p:nvSpPr>
        <p:spPr bwMode="auto">
          <a:xfrm>
            <a:off x="3924301" y="941786"/>
            <a:ext cx="508397" cy="1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78" name="Rectangle 190"/>
          <p:cNvSpPr>
            <a:spLocks noChangeArrowheads="1"/>
          </p:cNvSpPr>
          <p:nvPr/>
        </p:nvSpPr>
        <p:spPr bwMode="auto">
          <a:xfrm>
            <a:off x="3924301" y="944166"/>
            <a:ext cx="25167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1C0359"/>
                </a:solidFill>
                <a:ea typeface="Times New Roman" charset="0"/>
                <a:cs typeface="Times New Roman" charset="0"/>
              </a:rPr>
              <a:t>OBC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79" name="Rectangle 191"/>
          <p:cNvSpPr>
            <a:spLocks noChangeArrowheads="1"/>
          </p:cNvSpPr>
          <p:nvPr/>
        </p:nvSpPr>
        <p:spPr bwMode="auto">
          <a:xfrm>
            <a:off x="4337447" y="94416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80" name="Rectangle 192"/>
          <p:cNvSpPr>
            <a:spLocks noChangeArrowheads="1"/>
          </p:cNvSpPr>
          <p:nvPr/>
        </p:nvSpPr>
        <p:spPr bwMode="auto">
          <a:xfrm>
            <a:off x="3899297" y="1645444"/>
            <a:ext cx="914400" cy="385763"/>
          </a:xfrm>
          <a:prstGeom prst="rect">
            <a:avLst/>
          </a:prstGeom>
          <a:solidFill>
            <a:srgbClr val="66CC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81" name="Rectangle 193"/>
          <p:cNvSpPr>
            <a:spLocks noChangeArrowheads="1"/>
          </p:cNvSpPr>
          <p:nvPr/>
        </p:nvSpPr>
        <p:spPr bwMode="auto">
          <a:xfrm>
            <a:off x="4063603" y="1681162"/>
            <a:ext cx="746522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82" name="Rectangle 194"/>
          <p:cNvSpPr>
            <a:spLocks noChangeArrowheads="1"/>
          </p:cNvSpPr>
          <p:nvPr/>
        </p:nvSpPr>
        <p:spPr bwMode="auto">
          <a:xfrm>
            <a:off x="4063604" y="1683544"/>
            <a:ext cx="40235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Economic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83" name="Rectangle 195"/>
          <p:cNvSpPr>
            <a:spLocks noChangeArrowheads="1"/>
          </p:cNvSpPr>
          <p:nvPr/>
        </p:nvSpPr>
        <p:spPr bwMode="auto">
          <a:xfrm>
            <a:off x="4657725" y="1639491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84" name="Rectangle 196"/>
          <p:cNvSpPr>
            <a:spLocks noChangeArrowheads="1"/>
          </p:cNvSpPr>
          <p:nvPr/>
        </p:nvSpPr>
        <p:spPr bwMode="auto">
          <a:xfrm>
            <a:off x="4077891" y="1801416"/>
            <a:ext cx="675084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85" name="Rectangle 197"/>
          <p:cNvSpPr>
            <a:spLocks noChangeArrowheads="1"/>
          </p:cNvSpPr>
          <p:nvPr/>
        </p:nvSpPr>
        <p:spPr bwMode="auto">
          <a:xfrm>
            <a:off x="4077892" y="1802606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86" name="Rectangle 198"/>
          <p:cNvSpPr>
            <a:spLocks noChangeArrowheads="1"/>
          </p:cNvSpPr>
          <p:nvPr/>
        </p:nvSpPr>
        <p:spPr bwMode="auto">
          <a:xfrm>
            <a:off x="4610100" y="175855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87" name="Rectangle 199"/>
          <p:cNvSpPr>
            <a:spLocks noChangeArrowheads="1"/>
          </p:cNvSpPr>
          <p:nvPr/>
        </p:nvSpPr>
        <p:spPr bwMode="auto">
          <a:xfrm>
            <a:off x="3915967" y="2134791"/>
            <a:ext cx="915590" cy="385763"/>
          </a:xfrm>
          <a:prstGeom prst="rect">
            <a:avLst/>
          </a:prstGeom>
          <a:solidFill>
            <a:srgbClr val="66CC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88" name="Rectangle 200"/>
          <p:cNvSpPr>
            <a:spLocks noChangeArrowheads="1"/>
          </p:cNvSpPr>
          <p:nvPr/>
        </p:nvSpPr>
        <p:spPr bwMode="auto">
          <a:xfrm>
            <a:off x="4025505" y="2171701"/>
            <a:ext cx="863203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89" name="Rectangle 201"/>
          <p:cNvSpPr>
            <a:spLocks noChangeArrowheads="1"/>
          </p:cNvSpPr>
          <p:nvPr/>
        </p:nvSpPr>
        <p:spPr bwMode="auto">
          <a:xfrm>
            <a:off x="4025505" y="2174081"/>
            <a:ext cx="512961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Affordability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90" name="Rectangle 202"/>
          <p:cNvSpPr>
            <a:spLocks noChangeArrowheads="1"/>
          </p:cNvSpPr>
          <p:nvPr/>
        </p:nvSpPr>
        <p:spPr bwMode="auto">
          <a:xfrm>
            <a:off x="4726781" y="213002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91" name="Rectangle 203"/>
          <p:cNvSpPr>
            <a:spLocks noChangeArrowheads="1"/>
          </p:cNvSpPr>
          <p:nvPr/>
        </p:nvSpPr>
        <p:spPr bwMode="auto">
          <a:xfrm>
            <a:off x="4095750" y="2290762"/>
            <a:ext cx="672704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92" name="Rectangle 204"/>
          <p:cNvSpPr>
            <a:spLocks noChangeArrowheads="1"/>
          </p:cNvSpPr>
          <p:nvPr/>
        </p:nvSpPr>
        <p:spPr bwMode="auto">
          <a:xfrm>
            <a:off x="4095751" y="2291954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93" name="Rectangle 205"/>
          <p:cNvSpPr>
            <a:spLocks noChangeArrowheads="1"/>
          </p:cNvSpPr>
          <p:nvPr/>
        </p:nvSpPr>
        <p:spPr bwMode="auto">
          <a:xfrm>
            <a:off x="4626769" y="2249091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94" name="Rectangle 206"/>
          <p:cNvSpPr>
            <a:spLocks noChangeArrowheads="1"/>
          </p:cNvSpPr>
          <p:nvPr/>
        </p:nvSpPr>
        <p:spPr bwMode="auto">
          <a:xfrm>
            <a:off x="3915967" y="2622948"/>
            <a:ext cx="915590" cy="386953"/>
          </a:xfrm>
          <a:prstGeom prst="rect">
            <a:avLst/>
          </a:prstGeom>
          <a:solidFill>
            <a:srgbClr val="66CC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295" name="Rectangle 207"/>
          <p:cNvSpPr>
            <a:spLocks noChangeArrowheads="1"/>
          </p:cNvSpPr>
          <p:nvPr/>
        </p:nvSpPr>
        <p:spPr bwMode="auto">
          <a:xfrm>
            <a:off x="4017169" y="2661047"/>
            <a:ext cx="882254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96" name="Rectangle 208"/>
          <p:cNvSpPr>
            <a:spLocks noChangeArrowheads="1"/>
          </p:cNvSpPr>
          <p:nvPr/>
        </p:nvSpPr>
        <p:spPr bwMode="auto">
          <a:xfrm>
            <a:off x="4017169" y="2662238"/>
            <a:ext cx="492122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Commercial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97" name="Rectangle 209"/>
          <p:cNvSpPr>
            <a:spLocks noChangeArrowheads="1"/>
          </p:cNvSpPr>
          <p:nvPr/>
        </p:nvSpPr>
        <p:spPr bwMode="auto">
          <a:xfrm>
            <a:off x="4731544" y="261818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298" name="Rectangle 210"/>
          <p:cNvSpPr>
            <a:spLocks noChangeArrowheads="1"/>
          </p:cNvSpPr>
          <p:nvPr/>
        </p:nvSpPr>
        <p:spPr bwMode="auto">
          <a:xfrm>
            <a:off x="4095750" y="2778919"/>
            <a:ext cx="672704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299" name="Rectangle 211"/>
          <p:cNvSpPr>
            <a:spLocks noChangeArrowheads="1"/>
          </p:cNvSpPr>
          <p:nvPr/>
        </p:nvSpPr>
        <p:spPr bwMode="auto">
          <a:xfrm>
            <a:off x="4095751" y="2782491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00" name="Rectangle 212"/>
          <p:cNvSpPr>
            <a:spLocks noChangeArrowheads="1"/>
          </p:cNvSpPr>
          <p:nvPr/>
        </p:nvSpPr>
        <p:spPr bwMode="auto">
          <a:xfrm>
            <a:off x="4626769" y="2738438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01" name="Rectangle 213"/>
          <p:cNvSpPr>
            <a:spLocks noChangeArrowheads="1"/>
          </p:cNvSpPr>
          <p:nvPr/>
        </p:nvSpPr>
        <p:spPr bwMode="auto">
          <a:xfrm>
            <a:off x="3915967" y="3073005"/>
            <a:ext cx="915590" cy="386953"/>
          </a:xfrm>
          <a:prstGeom prst="rect">
            <a:avLst/>
          </a:prstGeom>
          <a:solidFill>
            <a:srgbClr val="66CC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02" name="Rectangle 214"/>
          <p:cNvSpPr>
            <a:spLocks noChangeArrowheads="1"/>
          </p:cNvSpPr>
          <p:nvPr/>
        </p:nvSpPr>
        <p:spPr bwMode="auto">
          <a:xfrm>
            <a:off x="3996929" y="3109912"/>
            <a:ext cx="885825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03" name="Rectangle 215"/>
          <p:cNvSpPr>
            <a:spLocks noChangeArrowheads="1"/>
          </p:cNvSpPr>
          <p:nvPr/>
        </p:nvSpPr>
        <p:spPr bwMode="auto">
          <a:xfrm>
            <a:off x="3996929" y="3111104"/>
            <a:ext cx="51777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Deliverability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04" name="Rectangle 216"/>
          <p:cNvSpPr>
            <a:spLocks noChangeArrowheads="1"/>
          </p:cNvSpPr>
          <p:nvPr/>
        </p:nvSpPr>
        <p:spPr bwMode="auto">
          <a:xfrm>
            <a:off x="4717256" y="306705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05" name="Rectangle 217"/>
          <p:cNvSpPr>
            <a:spLocks noChangeArrowheads="1"/>
          </p:cNvSpPr>
          <p:nvPr/>
        </p:nvSpPr>
        <p:spPr bwMode="auto">
          <a:xfrm>
            <a:off x="4095750" y="3228975"/>
            <a:ext cx="672704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06" name="Rectangle 218"/>
          <p:cNvSpPr>
            <a:spLocks noChangeArrowheads="1"/>
          </p:cNvSpPr>
          <p:nvPr/>
        </p:nvSpPr>
        <p:spPr bwMode="auto">
          <a:xfrm>
            <a:off x="4095751" y="3231356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07" name="Rectangle 219"/>
          <p:cNvSpPr>
            <a:spLocks noChangeArrowheads="1"/>
          </p:cNvSpPr>
          <p:nvPr/>
        </p:nvSpPr>
        <p:spPr bwMode="auto">
          <a:xfrm>
            <a:off x="4626769" y="318730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08" name="Freeform 220"/>
          <p:cNvSpPr>
            <a:spLocks/>
          </p:cNvSpPr>
          <p:nvPr/>
        </p:nvSpPr>
        <p:spPr bwMode="auto">
          <a:xfrm>
            <a:off x="6868717" y="1453755"/>
            <a:ext cx="1082278" cy="640556"/>
          </a:xfrm>
          <a:custGeom>
            <a:avLst/>
            <a:gdLst>
              <a:gd name="T0" fmla="*/ 682 w 909"/>
              <a:gd name="T1" fmla="*/ 0 h 538"/>
              <a:gd name="T2" fmla="*/ 682 w 909"/>
              <a:gd name="T3" fmla="*/ 135 h 538"/>
              <a:gd name="T4" fmla="*/ 0 w 909"/>
              <a:gd name="T5" fmla="*/ 135 h 538"/>
              <a:gd name="T6" fmla="*/ 0 w 909"/>
              <a:gd name="T7" fmla="*/ 403 h 538"/>
              <a:gd name="T8" fmla="*/ 682 w 909"/>
              <a:gd name="T9" fmla="*/ 403 h 538"/>
              <a:gd name="T10" fmla="*/ 682 w 909"/>
              <a:gd name="T11" fmla="*/ 538 h 538"/>
              <a:gd name="T12" fmla="*/ 909 w 909"/>
              <a:gd name="T13" fmla="*/ 269 h 538"/>
              <a:gd name="T14" fmla="*/ 682 w 909"/>
              <a:gd name="T15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09" h="538">
                <a:moveTo>
                  <a:pt x="682" y="0"/>
                </a:moveTo>
                <a:lnTo>
                  <a:pt x="682" y="135"/>
                </a:lnTo>
                <a:lnTo>
                  <a:pt x="0" y="135"/>
                </a:lnTo>
                <a:lnTo>
                  <a:pt x="0" y="403"/>
                </a:lnTo>
                <a:lnTo>
                  <a:pt x="682" y="403"/>
                </a:lnTo>
                <a:lnTo>
                  <a:pt x="682" y="538"/>
                </a:lnTo>
                <a:lnTo>
                  <a:pt x="909" y="269"/>
                </a:lnTo>
                <a:lnTo>
                  <a:pt x="682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09" name="Rectangle 221"/>
          <p:cNvSpPr>
            <a:spLocks noChangeArrowheads="1"/>
          </p:cNvSpPr>
          <p:nvPr/>
        </p:nvSpPr>
        <p:spPr bwMode="auto">
          <a:xfrm>
            <a:off x="7059217" y="1678781"/>
            <a:ext cx="669131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10" name="Rectangle 222"/>
          <p:cNvSpPr>
            <a:spLocks noChangeArrowheads="1"/>
          </p:cNvSpPr>
          <p:nvPr/>
        </p:nvSpPr>
        <p:spPr bwMode="auto">
          <a:xfrm>
            <a:off x="7059217" y="1679974"/>
            <a:ext cx="416781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Commence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11" name="Rectangle 223"/>
          <p:cNvSpPr>
            <a:spLocks noChangeArrowheads="1"/>
          </p:cNvSpPr>
          <p:nvPr/>
        </p:nvSpPr>
        <p:spPr bwMode="auto">
          <a:xfrm>
            <a:off x="7655719" y="162639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12" name="Rectangle 224"/>
          <p:cNvSpPr>
            <a:spLocks noChangeArrowheads="1"/>
          </p:cNvSpPr>
          <p:nvPr/>
        </p:nvSpPr>
        <p:spPr bwMode="auto">
          <a:xfrm>
            <a:off x="6966347" y="1782367"/>
            <a:ext cx="827484" cy="1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13" name="Rectangle 225"/>
          <p:cNvSpPr>
            <a:spLocks noChangeArrowheads="1"/>
          </p:cNvSpPr>
          <p:nvPr/>
        </p:nvSpPr>
        <p:spPr bwMode="auto">
          <a:xfrm>
            <a:off x="6966349" y="1783558"/>
            <a:ext cx="561051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implementation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14" name="Rectangle 226"/>
          <p:cNvSpPr>
            <a:spLocks noChangeArrowheads="1"/>
          </p:cNvSpPr>
          <p:nvPr/>
        </p:nvSpPr>
        <p:spPr bwMode="auto">
          <a:xfrm>
            <a:off x="7718822" y="172997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15" name="Rectangle 227"/>
          <p:cNvSpPr>
            <a:spLocks noChangeArrowheads="1"/>
          </p:cNvSpPr>
          <p:nvPr/>
        </p:nvSpPr>
        <p:spPr bwMode="auto">
          <a:xfrm>
            <a:off x="7078267" y="2491978"/>
            <a:ext cx="858440" cy="214313"/>
          </a:xfrm>
          <a:prstGeom prst="rect">
            <a:avLst/>
          </a:prstGeom>
          <a:solidFill>
            <a:srgbClr val="66CC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16" name="Rectangle 228"/>
          <p:cNvSpPr>
            <a:spLocks noChangeArrowheads="1"/>
          </p:cNvSpPr>
          <p:nvPr/>
        </p:nvSpPr>
        <p:spPr bwMode="auto">
          <a:xfrm>
            <a:off x="7297341" y="2502694"/>
            <a:ext cx="46672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17" name="Rectangle 229"/>
          <p:cNvSpPr>
            <a:spLocks noChangeArrowheads="1"/>
          </p:cNvSpPr>
          <p:nvPr/>
        </p:nvSpPr>
        <p:spPr bwMode="auto">
          <a:xfrm>
            <a:off x="7297342" y="2503886"/>
            <a:ext cx="29335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Detailed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18" name="Rectangle 230"/>
          <p:cNvSpPr>
            <a:spLocks noChangeArrowheads="1"/>
          </p:cNvSpPr>
          <p:nvPr/>
        </p:nvSpPr>
        <p:spPr bwMode="auto">
          <a:xfrm>
            <a:off x="7703344" y="2449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19" name="Rectangle 231"/>
          <p:cNvSpPr>
            <a:spLocks noChangeArrowheads="1"/>
          </p:cNvSpPr>
          <p:nvPr/>
        </p:nvSpPr>
        <p:spPr bwMode="auto">
          <a:xfrm>
            <a:off x="7217570" y="2605088"/>
            <a:ext cx="627460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20" name="Rectangle 232"/>
          <p:cNvSpPr>
            <a:spLocks noChangeArrowheads="1"/>
          </p:cNvSpPr>
          <p:nvPr/>
        </p:nvSpPr>
        <p:spPr bwMode="auto">
          <a:xfrm>
            <a:off x="7217570" y="2607470"/>
            <a:ext cx="40556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Completion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21" name="Rectangle 233"/>
          <p:cNvSpPr>
            <a:spLocks noChangeArrowheads="1"/>
          </p:cNvSpPr>
          <p:nvPr/>
        </p:nvSpPr>
        <p:spPr bwMode="auto">
          <a:xfrm>
            <a:off x="7778353" y="255270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22" name="Rectangle 234"/>
          <p:cNvSpPr>
            <a:spLocks noChangeArrowheads="1"/>
          </p:cNvSpPr>
          <p:nvPr/>
        </p:nvSpPr>
        <p:spPr bwMode="auto">
          <a:xfrm>
            <a:off x="7078267" y="2746773"/>
            <a:ext cx="858440" cy="215503"/>
          </a:xfrm>
          <a:prstGeom prst="rect">
            <a:avLst/>
          </a:prstGeom>
          <a:solidFill>
            <a:srgbClr val="3D8D8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23" name="Rectangle 235"/>
          <p:cNvSpPr>
            <a:spLocks noChangeArrowheads="1"/>
          </p:cNvSpPr>
          <p:nvPr/>
        </p:nvSpPr>
        <p:spPr bwMode="auto">
          <a:xfrm>
            <a:off x="7324725" y="2758680"/>
            <a:ext cx="410766" cy="1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24" name="Rectangle 236"/>
          <p:cNvSpPr>
            <a:spLocks noChangeArrowheads="1"/>
          </p:cNvSpPr>
          <p:nvPr/>
        </p:nvSpPr>
        <p:spPr bwMode="auto">
          <a:xfrm>
            <a:off x="7324726" y="2759870"/>
            <a:ext cx="258084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ea typeface="Times New Roman" charset="0"/>
                <a:cs typeface="Times New Roman" charset="0"/>
              </a:rPr>
              <a:t>Outline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25" name="Rectangle 237"/>
          <p:cNvSpPr>
            <a:spLocks noChangeArrowheads="1"/>
          </p:cNvSpPr>
          <p:nvPr/>
        </p:nvSpPr>
        <p:spPr bwMode="auto">
          <a:xfrm>
            <a:off x="7674769" y="2706291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26" name="Rectangle 238"/>
          <p:cNvSpPr>
            <a:spLocks noChangeArrowheads="1"/>
          </p:cNvSpPr>
          <p:nvPr/>
        </p:nvSpPr>
        <p:spPr bwMode="auto">
          <a:xfrm>
            <a:off x="7217570" y="2861072"/>
            <a:ext cx="62746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27" name="Rectangle 239"/>
          <p:cNvSpPr>
            <a:spLocks noChangeArrowheads="1"/>
          </p:cNvSpPr>
          <p:nvPr/>
        </p:nvSpPr>
        <p:spPr bwMode="auto">
          <a:xfrm>
            <a:off x="7217570" y="2862264"/>
            <a:ext cx="40556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ea typeface="Times New Roman" charset="0"/>
                <a:cs typeface="Times New Roman" charset="0"/>
              </a:rPr>
              <a:t>Completion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28" name="Rectangle 240"/>
          <p:cNvSpPr>
            <a:spLocks noChangeArrowheads="1"/>
          </p:cNvSpPr>
          <p:nvPr/>
        </p:nvSpPr>
        <p:spPr bwMode="auto">
          <a:xfrm>
            <a:off x="7778354" y="280868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29" name="Rectangle 241"/>
          <p:cNvSpPr>
            <a:spLocks noChangeArrowheads="1"/>
          </p:cNvSpPr>
          <p:nvPr/>
        </p:nvSpPr>
        <p:spPr bwMode="auto">
          <a:xfrm>
            <a:off x="7078267" y="3011092"/>
            <a:ext cx="858440" cy="215503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30" name="Rectangle 242"/>
          <p:cNvSpPr>
            <a:spLocks noChangeArrowheads="1"/>
          </p:cNvSpPr>
          <p:nvPr/>
        </p:nvSpPr>
        <p:spPr bwMode="auto">
          <a:xfrm>
            <a:off x="7290197" y="3071813"/>
            <a:ext cx="479822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31" name="Rectangle 243"/>
          <p:cNvSpPr>
            <a:spLocks noChangeArrowheads="1"/>
          </p:cNvSpPr>
          <p:nvPr/>
        </p:nvSpPr>
        <p:spPr bwMode="auto">
          <a:xfrm>
            <a:off x="7290199" y="3073005"/>
            <a:ext cx="304571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Updated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32" name="Rectangle 244"/>
          <p:cNvSpPr>
            <a:spLocks noChangeArrowheads="1"/>
          </p:cNvSpPr>
          <p:nvPr/>
        </p:nvSpPr>
        <p:spPr bwMode="auto">
          <a:xfrm>
            <a:off x="7709297" y="301942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33" name="Rectangle 245"/>
          <p:cNvSpPr>
            <a:spLocks noChangeArrowheads="1"/>
          </p:cNvSpPr>
          <p:nvPr/>
        </p:nvSpPr>
        <p:spPr bwMode="auto">
          <a:xfrm>
            <a:off x="7078267" y="2286001"/>
            <a:ext cx="367903" cy="15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34" name="Rectangle 246"/>
          <p:cNvSpPr>
            <a:spLocks noChangeArrowheads="1"/>
          </p:cNvSpPr>
          <p:nvPr/>
        </p:nvSpPr>
        <p:spPr bwMode="auto">
          <a:xfrm>
            <a:off x="7147324" y="2318149"/>
            <a:ext cx="278606" cy="1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35" name="Rectangle 247"/>
          <p:cNvSpPr>
            <a:spLocks noChangeArrowheads="1"/>
          </p:cNvSpPr>
          <p:nvPr/>
        </p:nvSpPr>
        <p:spPr bwMode="auto">
          <a:xfrm>
            <a:off x="7147322" y="2320530"/>
            <a:ext cx="149080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Key: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36" name="Rectangle 248"/>
          <p:cNvSpPr>
            <a:spLocks noChangeArrowheads="1"/>
          </p:cNvSpPr>
          <p:nvPr/>
        </p:nvSpPr>
        <p:spPr bwMode="auto">
          <a:xfrm>
            <a:off x="7368778" y="22657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grpSp>
        <p:nvGrpSpPr>
          <p:cNvPr id="345337" name="Group 249"/>
          <p:cNvGrpSpPr>
            <a:grpSpLocks/>
          </p:cNvGrpSpPr>
          <p:nvPr/>
        </p:nvGrpSpPr>
        <p:grpSpPr bwMode="auto">
          <a:xfrm>
            <a:off x="5837636" y="920354"/>
            <a:ext cx="1012031" cy="2705100"/>
            <a:chOff x="3943" y="773"/>
            <a:chExt cx="850" cy="2272"/>
          </a:xfrm>
        </p:grpSpPr>
        <p:sp>
          <p:nvSpPr>
            <p:cNvPr id="345338" name="Rectangle 250"/>
            <p:cNvSpPr>
              <a:spLocks noChangeArrowheads="1"/>
            </p:cNvSpPr>
            <p:nvPr/>
          </p:nvSpPr>
          <p:spPr bwMode="auto">
            <a:xfrm>
              <a:off x="3943" y="77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39" name="Rectangle 251"/>
            <p:cNvSpPr>
              <a:spLocks noChangeArrowheads="1"/>
            </p:cNvSpPr>
            <p:nvPr/>
          </p:nvSpPr>
          <p:spPr bwMode="auto">
            <a:xfrm>
              <a:off x="3943" y="83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0" name="Rectangle 252"/>
            <p:cNvSpPr>
              <a:spLocks noChangeArrowheads="1"/>
            </p:cNvSpPr>
            <p:nvPr/>
          </p:nvSpPr>
          <p:spPr bwMode="auto">
            <a:xfrm>
              <a:off x="3943" y="90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1" name="Rectangle 253"/>
            <p:cNvSpPr>
              <a:spLocks noChangeArrowheads="1"/>
            </p:cNvSpPr>
            <p:nvPr/>
          </p:nvSpPr>
          <p:spPr bwMode="auto">
            <a:xfrm>
              <a:off x="3943" y="96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2" name="Rectangle 254"/>
            <p:cNvSpPr>
              <a:spLocks noChangeArrowheads="1"/>
            </p:cNvSpPr>
            <p:nvPr/>
          </p:nvSpPr>
          <p:spPr bwMode="auto">
            <a:xfrm>
              <a:off x="3943" y="103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3" name="Rectangle 255"/>
            <p:cNvSpPr>
              <a:spLocks noChangeArrowheads="1"/>
            </p:cNvSpPr>
            <p:nvPr/>
          </p:nvSpPr>
          <p:spPr bwMode="auto">
            <a:xfrm>
              <a:off x="3943" y="109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4" name="Rectangle 256"/>
            <p:cNvSpPr>
              <a:spLocks noChangeArrowheads="1"/>
            </p:cNvSpPr>
            <p:nvPr/>
          </p:nvSpPr>
          <p:spPr bwMode="auto">
            <a:xfrm>
              <a:off x="3943" y="116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5" name="Rectangle 257"/>
            <p:cNvSpPr>
              <a:spLocks noChangeArrowheads="1"/>
            </p:cNvSpPr>
            <p:nvPr/>
          </p:nvSpPr>
          <p:spPr bwMode="auto">
            <a:xfrm>
              <a:off x="3943" y="1228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6" name="Rectangle 258"/>
            <p:cNvSpPr>
              <a:spLocks noChangeArrowheads="1"/>
            </p:cNvSpPr>
            <p:nvPr/>
          </p:nvSpPr>
          <p:spPr bwMode="auto">
            <a:xfrm>
              <a:off x="3943" y="129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7" name="Rectangle 259"/>
            <p:cNvSpPr>
              <a:spLocks noChangeArrowheads="1"/>
            </p:cNvSpPr>
            <p:nvPr/>
          </p:nvSpPr>
          <p:spPr bwMode="auto">
            <a:xfrm>
              <a:off x="3943" y="135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8" name="Rectangle 260"/>
            <p:cNvSpPr>
              <a:spLocks noChangeArrowheads="1"/>
            </p:cNvSpPr>
            <p:nvPr/>
          </p:nvSpPr>
          <p:spPr bwMode="auto">
            <a:xfrm>
              <a:off x="3943" y="1422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49" name="Rectangle 261"/>
            <p:cNvSpPr>
              <a:spLocks noChangeArrowheads="1"/>
            </p:cNvSpPr>
            <p:nvPr/>
          </p:nvSpPr>
          <p:spPr bwMode="auto">
            <a:xfrm>
              <a:off x="3943" y="1488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0" name="Rectangle 262"/>
            <p:cNvSpPr>
              <a:spLocks noChangeArrowheads="1"/>
            </p:cNvSpPr>
            <p:nvPr/>
          </p:nvSpPr>
          <p:spPr bwMode="auto">
            <a:xfrm>
              <a:off x="3943" y="155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1" name="Rectangle 263"/>
            <p:cNvSpPr>
              <a:spLocks noChangeArrowheads="1"/>
            </p:cNvSpPr>
            <p:nvPr/>
          </p:nvSpPr>
          <p:spPr bwMode="auto">
            <a:xfrm>
              <a:off x="3943" y="1617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2" name="Rectangle 264"/>
            <p:cNvSpPr>
              <a:spLocks noChangeArrowheads="1"/>
            </p:cNvSpPr>
            <p:nvPr/>
          </p:nvSpPr>
          <p:spPr bwMode="auto">
            <a:xfrm>
              <a:off x="3943" y="1683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3" name="Rectangle 265"/>
            <p:cNvSpPr>
              <a:spLocks noChangeArrowheads="1"/>
            </p:cNvSpPr>
            <p:nvPr/>
          </p:nvSpPr>
          <p:spPr bwMode="auto">
            <a:xfrm>
              <a:off x="3943" y="1748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4" name="Rectangle 266"/>
            <p:cNvSpPr>
              <a:spLocks noChangeArrowheads="1"/>
            </p:cNvSpPr>
            <p:nvPr/>
          </p:nvSpPr>
          <p:spPr bwMode="auto">
            <a:xfrm>
              <a:off x="3943" y="1813"/>
              <a:ext cx="850" cy="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5" name="Rectangle 267"/>
            <p:cNvSpPr>
              <a:spLocks noChangeArrowheads="1"/>
            </p:cNvSpPr>
            <p:nvPr/>
          </p:nvSpPr>
          <p:spPr bwMode="auto">
            <a:xfrm>
              <a:off x="3943" y="1876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6" name="Rectangle 268"/>
            <p:cNvSpPr>
              <a:spLocks noChangeArrowheads="1"/>
            </p:cNvSpPr>
            <p:nvPr/>
          </p:nvSpPr>
          <p:spPr bwMode="auto">
            <a:xfrm>
              <a:off x="3943" y="194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7" name="Rectangle 269"/>
            <p:cNvSpPr>
              <a:spLocks noChangeArrowheads="1"/>
            </p:cNvSpPr>
            <p:nvPr/>
          </p:nvSpPr>
          <p:spPr bwMode="auto">
            <a:xfrm>
              <a:off x="3943" y="200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8" name="Rectangle 270"/>
            <p:cNvSpPr>
              <a:spLocks noChangeArrowheads="1"/>
            </p:cNvSpPr>
            <p:nvPr/>
          </p:nvSpPr>
          <p:spPr bwMode="auto">
            <a:xfrm>
              <a:off x="3943" y="207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59" name="Rectangle 271"/>
            <p:cNvSpPr>
              <a:spLocks noChangeArrowheads="1"/>
            </p:cNvSpPr>
            <p:nvPr/>
          </p:nvSpPr>
          <p:spPr bwMode="auto">
            <a:xfrm>
              <a:off x="3943" y="213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0" name="Rectangle 272"/>
            <p:cNvSpPr>
              <a:spLocks noChangeArrowheads="1"/>
            </p:cNvSpPr>
            <p:nvPr/>
          </p:nvSpPr>
          <p:spPr bwMode="auto">
            <a:xfrm>
              <a:off x="3943" y="220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1" name="Rectangle 273"/>
            <p:cNvSpPr>
              <a:spLocks noChangeArrowheads="1"/>
            </p:cNvSpPr>
            <p:nvPr/>
          </p:nvSpPr>
          <p:spPr bwMode="auto">
            <a:xfrm>
              <a:off x="3943" y="2267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2" name="Rectangle 274"/>
            <p:cNvSpPr>
              <a:spLocks noChangeArrowheads="1"/>
            </p:cNvSpPr>
            <p:nvPr/>
          </p:nvSpPr>
          <p:spPr bwMode="auto">
            <a:xfrm>
              <a:off x="3943" y="2333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3" name="Rectangle 275"/>
            <p:cNvSpPr>
              <a:spLocks noChangeArrowheads="1"/>
            </p:cNvSpPr>
            <p:nvPr/>
          </p:nvSpPr>
          <p:spPr bwMode="auto">
            <a:xfrm>
              <a:off x="3943" y="2397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4" name="Rectangle 276"/>
            <p:cNvSpPr>
              <a:spLocks noChangeArrowheads="1"/>
            </p:cNvSpPr>
            <p:nvPr/>
          </p:nvSpPr>
          <p:spPr bwMode="auto">
            <a:xfrm>
              <a:off x="3943" y="2461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5" name="Rectangle 277"/>
            <p:cNvSpPr>
              <a:spLocks noChangeArrowheads="1"/>
            </p:cNvSpPr>
            <p:nvPr/>
          </p:nvSpPr>
          <p:spPr bwMode="auto">
            <a:xfrm>
              <a:off x="3943" y="2526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6" name="Rectangle 278"/>
            <p:cNvSpPr>
              <a:spLocks noChangeArrowheads="1"/>
            </p:cNvSpPr>
            <p:nvPr/>
          </p:nvSpPr>
          <p:spPr bwMode="auto">
            <a:xfrm>
              <a:off x="3943" y="259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7" name="Rectangle 279"/>
            <p:cNvSpPr>
              <a:spLocks noChangeArrowheads="1"/>
            </p:cNvSpPr>
            <p:nvPr/>
          </p:nvSpPr>
          <p:spPr bwMode="auto">
            <a:xfrm>
              <a:off x="3943" y="2657"/>
              <a:ext cx="850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8" name="Rectangle 280"/>
            <p:cNvSpPr>
              <a:spLocks noChangeArrowheads="1"/>
            </p:cNvSpPr>
            <p:nvPr/>
          </p:nvSpPr>
          <p:spPr bwMode="auto">
            <a:xfrm>
              <a:off x="3943" y="2721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69" name="Rectangle 281"/>
            <p:cNvSpPr>
              <a:spLocks noChangeArrowheads="1"/>
            </p:cNvSpPr>
            <p:nvPr/>
          </p:nvSpPr>
          <p:spPr bwMode="auto">
            <a:xfrm>
              <a:off x="3943" y="2786"/>
              <a:ext cx="850" cy="6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70" name="Rectangle 282"/>
            <p:cNvSpPr>
              <a:spLocks noChangeArrowheads="1"/>
            </p:cNvSpPr>
            <p:nvPr/>
          </p:nvSpPr>
          <p:spPr bwMode="auto">
            <a:xfrm>
              <a:off x="3943" y="2852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71" name="Rectangle 283"/>
            <p:cNvSpPr>
              <a:spLocks noChangeArrowheads="1"/>
            </p:cNvSpPr>
            <p:nvPr/>
          </p:nvSpPr>
          <p:spPr bwMode="auto">
            <a:xfrm>
              <a:off x="3943" y="2917"/>
              <a:ext cx="850" cy="6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372" name="Rectangle 284"/>
            <p:cNvSpPr>
              <a:spLocks noChangeArrowheads="1"/>
            </p:cNvSpPr>
            <p:nvPr/>
          </p:nvSpPr>
          <p:spPr bwMode="auto">
            <a:xfrm>
              <a:off x="3943" y="2982"/>
              <a:ext cx="850" cy="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345373" name="Rectangle 285"/>
          <p:cNvSpPr>
            <a:spLocks noChangeArrowheads="1"/>
          </p:cNvSpPr>
          <p:nvPr/>
        </p:nvSpPr>
        <p:spPr bwMode="auto">
          <a:xfrm>
            <a:off x="5837635" y="920353"/>
            <a:ext cx="1014413" cy="2708672"/>
          </a:xfrm>
          <a:prstGeom prst="rect">
            <a:avLst/>
          </a:prstGeom>
          <a:noFill/>
          <a:ln w="9525">
            <a:solidFill>
              <a:srgbClr val="1C035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74" name="Rectangle 286"/>
          <p:cNvSpPr>
            <a:spLocks noChangeArrowheads="1"/>
          </p:cNvSpPr>
          <p:nvPr/>
        </p:nvSpPr>
        <p:spPr bwMode="auto">
          <a:xfrm>
            <a:off x="5938839" y="947737"/>
            <a:ext cx="521494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75" name="Rectangle 287"/>
          <p:cNvSpPr>
            <a:spLocks noChangeArrowheads="1"/>
          </p:cNvSpPr>
          <p:nvPr/>
        </p:nvSpPr>
        <p:spPr bwMode="auto">
          <a:xfrm>
            <a:off x="6006704" y="983458"/>
            <a:ext cx="475059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76" name="Rectangle 288"/>
          <p:cNvSpPr>
            <a:spLocks noChangeArrowheads="1"/>
          </p:cNvSpPr>
          <p:nvPr/>
        </p:nvSpPr>
        <p:spPr bwMode="auto">
          <a:xfrm>
            <a:off x="6006704" y="987029"/>
            <a:ext cx="22121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1C0359"/>
                </a:solidFill>
                <a:ea typeface="Times New Roman" charset="0"/>
                <a:cs typeface="Times New Roman" charset="0"/>
              </a:rPr>
              <a:t>FBC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77" name="Rectangle 289"/>
          <p:cNvSpPr>
            <a:spLocks noChangeArrowheads="1"/>
          </p:cNvSpPr>
          <p:nvPr/>
        </p:nvSpPr>
        <p:spPr bwMode="auto">
          <a:xfrm>
            <a:off x="6388894" y="98702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78" name="Freeform 290"/>
          <p:cNvSpPr>
            <a:spLocks/>
          </p:cNvSpPr>
          <p:nvPr/>
        </p:nvSpPr>
        <p:spPr bwMode="auto">
          <a:xfrm>
            <a:off x="4920855" y="1453755"/>
            <a:ext cx="910828" cy="640556"/>
          </a:xfrm>
          <a:custGeom>
            <a:avLst/>
            <a:gdLst>
              <a:gd name="T0" fmla="*/ 575 w 765"/>
              <a:gd name="T1" fmla="*/ 0 h 538"/>
              <a:gd name="T2" fmla="*/ 575 w 765"/>
              <a:gd name="T3" fmla="*/ 135 h 538"/>
              <a:gd name="T4" fmla="*/ 0 w 765"/>
              <a:gd name="T5" fmla="*/ 135 h 538"/>
              <a:gd name="T6" fmla="*/ 0 w 765"/>
              <a:gd name="T7" fmla="*/ 403 h 538"/>
              <a:gd name="T8" fmla="*/ 575 w 765"/>
              <a:gd name="T9" fmla="*/ 403 h 538"/>
              <a:gd name="T10" fmla="*/ 575 w 765"/>
              <a:gd name="T11" fmla="*/ 538 h 538"/>
              <a:gd name="T12" fmla="*/ 765 w 765"/>
              <a:gd name="T13" fmla="*/ 269 h 538"/>
              <a:gd name="T14" fmla="*/ 575 w 765"/>
              <a:gd name="T15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5" h="538">
                <a:moveTo>
                  <a:pt x="575" y="0"/>
                </a:moveTo>
                <a:lnTo>
                  <a:pt x="575" y="135"/>
                </a:lnTo>
                <a:lnTo>
                  <a:pt x="0" y="135"/>
                </a:lnTo>
                <a:lnTo>
                  <a:pt x="0" y="403"/>
                </a:lnTo>
                <a:lnTo>
                  <a:pt x="575" y="403"/>
                </a:lnTo>
                <a:lnTo>
                  <a:pt x="575" y="538"/>
                </a:lnTo>
                <a:lnTo>
                  <a:pt x="765" y="269"/>
                </a:lnTo>
                <a:lnTo>
                  <a:pt x="575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1C035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79" name="Rectangle 291"/>
          <p:cNvSpPr>
            <a:spLocks noChangeArrowheads="1"/>
          </p:cNvSpPr>
          <p:nvPr/>
        </p:nvSpPr>
        <p:spPr bwMode="auto">
          <a:xfrm>
            <a:off x="5067301" y="1678781"/>
            <a:ext cx="608410" cy="11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80" name="Rectangle 292"/>
          <p:cNvSpPr>
            <a:spLocks noChangeArrowheads="1"/>
          </p:cNvSpPr>
          <p:nvPr/>
        </p:nvSpPr>
        <p:spPr bwMode="auto">
          <a:xfrm>
            <a:off x="5067301" y="1679974"/>
            <a:ext cx="392736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Undertake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81" name="Rectangle 293"/>
          <p:cNvSpPr>
            <a:spLocks noChangeArrowheads="1"/>
          </p:cNvSpPr>
          <p:nvPr/>
        </p:nvSpPr>
        <p:spPr bwMode="auto">
          <a:xfrm>
            <a:off x="5610225" y="1626394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82" name="Rectangle 294"/>
          <p:cNvSpPr>
            <a:spLocks noChangeArrowheads="1"/>
          </p:cNvSpPr>
          <p:nvPr/>
        </p:nvSpPr>
        <p:spPr bwMode="auto">
          <a:xfrm>
            <a:off x="5010150" y="1782367"/>
            <a:ext cx="691754" cy="1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83" name="Rectangle 295"/>
          <p:cNvSpPr>
            <a:spLocks noChangeArrowheads="1"/>
          </p:cNvSpPr>
          <p:nvPr/>
        </p:nvSpPr>
        <p:spPr bwMode="auto">
          <a:xfrm>
            <a:off x="5010151" y="1783558"/>
            <a:ext cx="461665" cy="1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675">
                <a:solidFill>
                  <a:srgbClr val="1C0359"/>
                </a:solidFill>
                <a:ea typeface="Times New Roman" charset="0"/>
                <a:cs typeface="Times New Roman" charset="0"/>
              </a:rPr>
              <a:t>procurement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84" name="Rectangle 296"/>
          <p:cNvSpPr>
            <a:spLocks noChangeArrowheads="1"/>
          </p:cNvSpPr>
          <p:nvPr/>
        </p:nvSpPr>
        <p:spPr bwMode="auto">
          <a:xfrm>
            <a:off x="5631656" y="1729979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85" name="Rectangle 297"/>
          <p:cNvSpPr>
            <a:spLocks noChangeArrowheads="1"/>
          </p:cNvSpPr>
          <p:nvPr/>
        </p:nvSpPr>
        <p:spPr bwMode="auto">
          <a:xfrm>
            <a:off x="5888831" y="1177528"/>
            <a:ext cx="915591" cy="385763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86" name="Rectangle 298"/>
          <p:cNvSpPr>
            <a:spLocks noChangeArrowheads="1"/>
          </p:cNvSpPr>
          <p:nvPr/>
        </p:nvSpPr>
        <p:spPr bwMode="auto">
          <a:xfrm>
            <a:off x="5990035" y="1316831"/>
            <a:ext cx="842963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87" name="Rectangle 299"/>
          <p:cNvSpPr>
            <a:spLocks noChangeArrowheads="1"/>
          </p:cNvSpPr>
          <p:nvPr/>
        </p:nvSpPr>
        <p:spPr bwMode="auto">
          <a:xfrm>
            <a:off x="5990035" y="1319213"/>
            <a:ext cx="46647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Strategic Fit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88" name="Rectangle 300"/>
          <p:cNvSpPr>
            <a:spLocks noChangeArrowheads="1"/>
          </p:cNvSpPr>
          <p:nvPr/>
        </p:nvSpPr>
        <p:spPr bwMode="auto">
          <a:xfrm>
            <a:off x="6671072" y="12751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89" name="Rectangle 301"/>
          <p:cNvSpPr>
            <a:spLocks noChangeArrowheads="1"/>
          </p:cNvSpPr>
          <p:nvPr/>
        </p:nvSpPr>
        <p:spPr bwMode="auto">
          <a:xfrm>
            <a:off x="5888831" y="1665685"/>
            <a:ext cx="915591" cy="385763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90" name="Rectangle 302"/>
          <p:cNvSpPr>
            <a:spLocks noChangeArrowheads="1"/>
          </p:cNvSpPr>
          <p:nvPr/>
        </p:nvSpPr>
        <p:spPr bwMode="auto">
          <a:xfrm>
            <a:off x="6050756" y="1702595"/>
            <a:ext cx="747713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91" name="Rectangle 303"/>
          <p:cNvSpPr>
            <a:spLocks noChangeArrowheads="1"/>
          </p:cNvSpPr>
          <p:nvPr/>
        </p:nvSpPr>
        <p:spPr bwMode="auto">
          <a:xfrm>
            <a:off x="6050757" y="1704975"/>
            <a:ext cx="402354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Economic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92" name="Rectangle 304"/>
          <p:cNvSpPr>
            <a:spLocks noChangeArrowheads="1"/>
          </p:cNvSpPr>
          <p:nvPr/>
        </p:nvSpPr>
        <p:spPr bwMode="auto">
          <a:xfrm>
            <a:off x="6646069" y="1660922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93" name="Rectangle 305"/>
          <p:cNvSpPr>
            <a:spLocks noChangeArrowheads="1"/>
          </p:cNvSpPr>
          <p:nvPr/>
        </p:nvSpPr>
        <p:spPr bwMode="auto">
          <a:xfrm>
            <a:off x="6068617" y="1821656"/>
            <a:ext cx="672703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94" name="Rectangle 306"/>
          <p:cNvSpPr>
            <a:spLocks noChangeArrowheads="1"/>
          </p:cNvSpPr>
          <p:nvPr/>
        </p:nvSpPr>
        <p:spPr bwMode="auto">
          <a:xfrm>
            <a:off x="6068617" y="1824038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95" name="Rectangle 307"/>
          <p:cNvSpPr>
            <a:spLocks noChangeArrowheads="1"/>
          </p:cNvSpPr>
          <p:nvPr/>
        </p:nvSpPr>
        <p:spPr bwMode="auto">
          <a:xfrm>
            <a:off x="6599635" y="178117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96" name="Rectangle 308"/>
          <p:cNvSpPr>
            <a:spLocks noChangeArrowheads="1"/>
          </p:cNvSpPr>
          <p:nvPr/>
        </p:nvSpPr>
        <p:spPr bwMode="auto">
          <a:xfrm>
            <a:off x="5888831" y="2158603"/>
            <a:ext cx="915591" cy="385763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397" name="Rectangle 309"/>
          <p:cNvSpPr>
            <a:spLocks noChangeArrowheads="1"/>
          </p:cNvSpPr>
          <p:nvPr/>
        </p:nvSpPr>
        <p:spPr bwMode="auto">
          <a:xfrm>
            <a:off x="5997178" y="2194322"/>
            <a:ext cx="862013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398" name="Rectangle 310"/>
          <p:cNvSpPr>
            <a:spLocks noChangeArrowheads="1"/>
          </p:cNvSpPr>
          <p:nvPr/>
        </p:nvSpPr>
        <p:spPr bwMode="auto">
          <a:xfrm>
            <a:off x="5997180" y="2197894"/>
            <a:ext cx="512961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Affordability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399" name="Rectangle 311"/>
          <p:cNvSpPr>
            <a:spLocks noChangeArrowheads="1"/>
          </p:cNvSpPr>
          <p:nvPr/>
        </p:nvSpPr>
        <p:spPr bwMode="auto">
          <a:xfrm>
            <a:off x="6699647" y="2153841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00" name="Rectangle 312"/>
          <p:cNvSpPr>
            <a:spLocks noChangeArrowheads="1"/>
          </p:cNvSpPr>
          <p:nvPr/>
        </p:nvSpPr>
        <p:spPr bwMode="auto">
          <a:xfrm>
            <a:off x="6068617" y="2314576"/>
            <a:ext cx="672703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01" name="Rectangle 313"/>
          <p:cNvSpPr>
            <a:spLocks noChangeArrowheads="1"/>
          </p:cNvSpPr>
          <p:nvPr/>
        </p:nvSpPr>
        <p:spPr bwMode="auto">
          <a:xfrm>
            <a:off x="6068617" y="2315766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02" name="Rectangle 314"/>
          <p:cNvSpPr>
            <a:spLocks noChangeArrowheads="1"/>
          </p:cNvSpPr>
          <p:nvPr/>
        </p:nvSpPr>
        <p:spPr bwMode="auto">
          <a:xfrm>
            <a:off x="6599635" y="2271713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03" name="Rectangle 315"/>
          <p:cNvSpPr>
            <a:spLocks noChangeArrowheads="1"/>
          </p:cNvSpPr>
          <p:nvPr/>
        </p:nvSpPr>
        <p:spPr bwMode="auto">
          <a:xfrm>
            <a:off x="5888831" y="2646760"/>
            <a:ext cx="915591" cy="385763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404" name="Rectangle 316"/>
          <p:cNvSpPr>
            <a:spLocks noChangeArrowheads="1"/>
          </p:cNvSpPr>
          <p:nvPr/>
        </p:nvSpPr>
        <p:spPr bwMode="auto">
          <a:xfrm>
            <a:off x="5990036" y="2682478"/>
            <a:ext cx="882253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05" name="Rectangle 317"/>
          <p:cNvSpPr>
            <a:spLocks noChangeArrowheads="1"/>
          </p:cNvSpPr>
          <p:nvPr/>
        </p:nvSpPr>
        <p:spPr bwMode="auto">
          <a:xfrm>
            <a:off x="5987654" y="2686050"/>
            <a:ext cx="492122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Commercial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06" name="Rectangle 318"/>
          <p:cNvSpPr>
            <a:spLocks noChangeArrowheads="1"/>
          </p:cNvSpPr>
          <p:nvPr/>
        </p:nvSpPr>
        <p:spPr bwMode="auto">
          <a:xfrm>
            <a:off x="6703219" y="2641997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07" name="Rectangle 319"/>
          <p:cNvSpPr>
            <a:spLocks noChangeArrowheads="1"/>
          </p:cNvSpPr>
          <p:nvPr/>
        </p:nvSpPr>
        <p:spPr bwMode="auto">
          <a:xfrm>
            <a:off x="6068617" y="2802733"/>
            <a:ext cx="672703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08" name="Rectangle 320"/>
          <p:cNvSpPr>
            <a:spLocks noChangeArrowheads="1"/>
          </p:cNvSpPr>
          <p:nvPr/>
        </p:nvSpPr>
        <p:spPr bwMode="auto">
          <a:xfrm>
            <a:off x="6068617" y="2805113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09" name="Rectangle 321"/>
          <p:cNvSpPr>
            <a:spLocks noChangeArrowheads="1"/>
          </p:cNvSpPr>
          <p:nvPr/>
        </p:nvSpPr>
        <p:spPr bwMode="auto">
          <a:xfrm>
            <a:off x="6599635" y="27610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grpSp>
        <p:nvGrpSpPr>
          <p:cNvPr id="345410" name="Group 322"/>
          <p:cNvGrpSpPr>
            <a:grpSpLocks/>
          </p:cNvGrpSpPr>
          <p:nvPr/>
        </p:nvGrpSpPr>
        <p:grpSpPr bwMode="auto">
          <a:xfrm>
            <a:off x="1207294" y="3669507"/>
            <a:ext cx="6667500" cy="511969"/>
            <a:chOff x="54" y="3082"/>
            <a:chExt cx="5600" cy="430"/>
          </a:xfrm>
        </p:grpSpPr>
        <p:sp>
          <p:nvSpPr>
            <p:cNvPr id="345411" name="Rectangle 323"/>
            <p:cNvSpPr>
              <a:spLocks noChangeArrowheads="1"/>
            </p:cNvSpPr>
            <p:nvPr/>
          </p:nvSpPr>
          <p:spPr bwMode="auto">
            <a:xfrm>
              <a:off x="54" y="3082"/>
              <a:ext cx="5600" cy="1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2" name="Rectangle 324"/>
            <p:cNvSpPr>
              <a:spLocks noChangeArrowheads="1"/>
            </p:cNvSpPr>
            <p:nvPr/>
          </p:nvSpPr>
          <p:spPr bwMode="auto">
            <a:xfrm>
              <a:off x="54" y="3094"/>
              <a:ext cx="5600" cy="1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3" name="Rectangle 325"/>
            <p:cNvSpPr>
              <a:spLocks noChangeArrowheads="1"/>
            </p:cNvSpPr>
            <p:nvPr/>
          </p:nvSpPr>
          <p:spPr bwMode="auto">
            <a:xfrm>
              <a:off x="54" y="3106"/>
              <a:ext cx="5600" cy="1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4" name="Rectangle 326"/>
            <p:cNvSpPr>
              <a:spLocks noChangeArrowheads="1"/>
            </p:cNvSpPr>
            <p:nvPr/>
          </p:nvSpPr>
          <p:spPr bwMode="auto">
            <a:xfrm>
              <a:off x="54" y="3119"/>
              <a:ext cx="5600" cy="12"/>
            </a:xfrm>
            <a:prstGeom prst="rect">
              <a:avLst/>
            </a:prstGeom>
            <a:solidFill>
              <a:srgbClr val="C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5" name="Rectangle 327"/>
            <p:cNvSpPr>
              <a:spLocks noChangeArrowheads="1"/>
            </p:cNvSpPr>
            <p:nvPr/>
          </p:nvSpPr>
          <p:spPr bwMode="auto">
            <a:xfrm>
              <a:off x="54" y="3131"/>
              <a:ext cx="5600" cy="12"/>
            </a:xfrm>
            <a:prstGeom prst="rect">
              <a:avLst/>
            </a:prstGeom>
            <a:solidFill>
              <a:srgbClr val="C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6" name="Rectangle 328"/>
            <p:cNvSpPr>
              <a:spLocks noChangeArrowheads="1"/>
            </p:cNvSpPr>
            <p:nvPr/>
          </p:nvSpPr>
          <p:spPr bwMode="auto">
            <a:xfrm>
              <a:off x="54" y="3143"/>
              <a:ext cx="5600" cy="12"/>
            </a:xfrm>
            <a:prstGeom prst="rect">
              <a:avLst/>
            </a:prstGeom>
            <a:solidFill>
              <a:srgbClr val="C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7" name="Rectangle 329"/>
            <p:cNvSpPr>
              <a:spLocks noChangeArrowheads="1"/>
            </p:cNvSpPr>
            <p:nvPr/>
          </p:nvSpPr>
          <p:spPr bwMode="auto">
            <a:xfrm>
              <a:off x="54" y="3155"/>
              <a:ext cx="5600" cy="13"/>
            </a:xfrm>
            <a:prstGeom prst="rect">
              <a:avLst/>
            </a:prstGeom>
            <a:solidFill>
              <a:srgbClr val="C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8" name="Rectangle 330"/>
            <p:cNvSpPr>
              <a:spLocks noChangeArrowheads="1"/>
            </p:cNvSpPr>
            <p:nvPr/>
          </p:nvSpPr>
          <p:spPr bwMode="auto">
            <a:xfrm>
              <a:off x="54" y="3168"/>
              <a:ext cx="5600" cy="12"/>
            </a:xfrm>
            <a:prstGeom prst="rect">
              <a:avLst/>
            </a:prstGeom>
            <a:solidFill>
              <a:srgbClr val="C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19" name="Rectangle 331"/>
            <p:cNvSpPr>
              <a:spLocks noChangeArrowheads="1"/>
            </p:cNvSpPr>
            <p:nvPr/>
          </p:nvSpPr>
          <p:spPr bwMode="auto">
            <a:xfrm>
              <a:off x="54" y="3180"/>
              <a:ext cx="5600" cy="12"/>
            </a:xfrm>
            <a:prstGeom prst="rect">
              <a:avLst/>
            </a:prstGeom>
            <a:solidFill>
              <a:srgbClr val="D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0" name="Rectangle 332"/>
            <p:cNvSpPr>
              <a:spLocks noChangeArrowheads="1"/>
            </p:cNvSpPr>
            <p:nvPr/>
          </p:nvSpPr>
          <p:spPr bwMode="auto">
            <a:xfrm>
              <a:off x="54" y="3192"/>
              <a:ext cx="5600" cy="12"/>
            </a:xfrm>
            <a:prstGeom prst="rect">
              <a:avLst/>
            </a:prstGeom>
            <a:solidFill>
              <a:srgbClr val="D1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1" name="Rectangle 333"/>
            <p:cNvSpPr>
              <a:spLocks noChangeArrowheads="1"/>
            </p:cNvSpPr>
            <p:nvPr/>
          </p:nvSpPr>
          <p:spPr bwMode="auto">
            <a:xfrm>
              <a:off x="54" y="3204"/>
              <a:ext cx="5600" cy="13"/>
            </a:xfrm>
            <a:prstGeom prst="rect">
              <a:avLst/>
            </a:prstGeom>
            <a:solidFill>
              <a:srgbClr val="D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2" name="Rectangle 334"/>
            <p:cNvSpPr>
              <a:spLocks noChangeArrowheads="1"/>
            </p:cNvSpPr>
            <p:nvPr/>
          </p:nvSpPr>
          <p:spPr bwMode="auto">
            <a:xfrm>
              <a:off x="54" y="3217"/>
              <a:ext cx="5600" cy="12"/>
            </a:xfrm>
            <a:prstGeom prst="rect">
              <a:avLst/>
            </a:prstGeom>
            <a:solidFill>
              <a:srgbClr val="D4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3" name="Rectangle 335"/>
            <p:cNvSpPr>
              <a:spLocks noChangeArrowheads="1"/>
            </p:cNvSpPr>
            <p:nvPr/>
          </p:nvSpPr>
          <p:spPr bwMode="auto">
            <a:xfrm>
              <a:off x="54" y="3229"/>
              <a:ext cx="5600" cy="12"/>
            </a:xfrm>
            <a:prstGeom prst="rect">
              <a:avLst/>
            </a:prstGeom>
            <a:solidFill>
              <a:srgbClr val="D5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4" name="Rectangle 336"/>
            <p:cNvSpPr>
              <a:spLocks noChangeArrowheads="1"/>
            </p:cNvSpPr>
            <p:nvPr/>
          </p:nvSpPr>
          <p:spPr bwMode="auto">
            <a:xfrm>
              <a:off x="54" y="3241"/>
              <a:ext cx="5600" cy="12"/>
            </a:xfrm>
            <a:prstGeom prst="rect">
              <a:avLst/>
            </a:prstGeom>
            <a:solidFill>
              <a:srgbClr val="D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5" name="Rectangle 337"/>
            <p:cNvSpPr>
              <a:spLocks noChangeArrowheads="1"/>
            </p:cNvSpPr>
            <p:nvPr/>
          </p:nvSpPr>
          <p:spPr bwMode="auto">
            <a:xfrm>
              <a:off x="54" y="3253"/>
              <a:ext cx="5600" cy="13"/>
            </a:xfrm>
            <a:prstGeom prst="rect">
              <a:avLst/>
            </a:prstGeom>
            <a:solidFill>
              <a:srgbClr val="D8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6" name="Rectangle 338"/>
            <p:cNvSpPr>
              <a:spLocks noChangeArrowheads="1"/>
            </p:cNvSpPr>
            <p:nvPr/>
          </p:nvSpPr>
          <p:spPr bwMode="auto">
            <a:xfrm>
              <a:off x="54" y="3266"/>
              <a:ext cx="5600" cy="12"/>
            </a:xfrm>
            <a:prstGeom prst="rect">
              <a:avLst/>
            </a:prstGeom>
            <a:solidFill>
              <a:srgbClr val="DA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7" name="Rectangle 339"/>
            <p:cNvSpPr>
              <a:spLocks noChangeArrowheads="1"/>
            </p:cNvSpPr>
            <p:nvPr/>
          </p:nvSpPr>
          <p:spPr bwMode="auto">
            <a:xfrm>
              <a:off x="54" y="3278"/>
              <a:ext cx="5600" cy="12"/>
            </a:xfrm>
            <a:prstGeom prst="rect">
              <a:avLst/>
            </a:prstGeom>
            <a:solidFill>
              <a:srgbClr val="DB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8" name="Rectangle 340"/>
            <p:cNvSpPr>
              <a:spLocks noChangeArrowheads="1"/>
            </p:cNvSpPr>
            <p:nvPr/>
          </p:nvSpPr>
          <p:spPr bwMode="auto">
            <a:xfrm>
              <a:off x="54" y="3290"/>
              <a:ext cx="5600" cy="12"/>
            </a:xfrm>
            <a:prstGeom prst="rect">
              <a:avLst/>
            </a:prstGeom>
            <a:solidFill>
              <a:srgbClr val="D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29" name="Rectangle 341"/>
            <p:cNvSpPr>
              <a:spLocks noChangeArrowheads="1"/>
            </p:cNvSpPr>
            <p:nvPr/>
          </p:nvSpPr>
          <p:spPr bwMode="auto">
            <a:xfrm>
              <a:off x="54" y="3302"/>
              <a:ext cx="5600" cy="13"/>
            </a:xfrm>
            <a:prstGeom prst="rect">
              <a:avLst/>
            </a:prstGeom>
            <a:solidFill>
              <a:srgbClr val="D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0" name="Rectangle 342"/>
            <p:cNvSpPr>
              <a:spLocks noChangeArrowheads="1"/>
            </p:cNvSpPr>
            <p:nvPr/>
          </p:nvSpPr>
          <p:spPr bwMode="auto">
            <a:xfrm>
              <a:off x="54" y="3315"/>
              <a:ext cx="5600" cy="12"/>
            </a:xfrm>
            <a:prstGeom prst="rect">
              <a:avLst/>
            </a:prstGeom>
            <a:solidFill>
              <a:srgbClr val="E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1" name="Rectangle 343"/>
            <p:cNvSpPr>
              <a:spLocks noChangeArrowheads="1"/>
            </p:cNvSpPr>
            <p:nvPr/>
          </p:nvSpPr>
          <p:spPr bwMode="auto">
            <a:xfrm>
              <a:off x="54" y="3327"/>
              <a:ext cx="5600" cy="13"/>
            </a:xfrm>
            <a:prstGeom prst="rect">
              <a:avLst/>
            </a:prstGeom>
            <a:solidFill>
              <a:srgbClr val="E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2" name="Rectangle 344"/>
            <p:cNvSpPr>
              <a:spLocks noChangeArrowheads="1"/>
            </p:cNvSpPr>
            <p:nvPr/>
          </p:nvSpPr>
          <p:spPr bwMode="auto">
            <a:xfrm>
              <a:off x="54" y="3340"/>
              <a:ext cx="5600" cy="11"/>
            </a:xfrm>
            <a:prstGeom prst="rect">
              <a:avLst/>
            </a:prstGeom>
            <a:solidFill>
              <a:srgbClr val="E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3" name="Rectangle 345"/>
            <p:cNvSpPr>
              <a:spLocks noChangeArrowheads="1"/>
            </p:cNvSpPr>
            <p:nvPr/>
          </p:nvSpPr>
          <p:spPr bwMode="auto">
            <a:xfrm>
              <a:off x="54" y="3351"/>
              <a:ext cx="5600" cy="14"/>
            </a:xfrm>
            <a:prstGeom prst="rect">
              <a:avLst/>
            </a:prstGeom>
            <a:solidFill>
              <a:srgbClr val="E5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4" name="Rectangle 346"/>
            <p:cNvSpPr>
              <a:spLocks noChangeArrowheads="1"/>
            </p:cNvSpPr>
            <p:nvPr/>
          </p:nvSpPr>
          <p:spPr bwMode="auto">
            <a:xfrm>
              <a:off x="54" y="3365"/>
              <a:ext cx="5600" cy="11"/>
            </a:xfrm>
            <a:prstGeom prst="rect">
              <a:avLst/>
            </a:prstGeom>
            <a:solidFill>
              <a:srgbClr val="E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5" name="Rectangle 347"/>
            <p:cNvSpPr>
              <a:spLocks noChangeArrowheads="1"/>
            </p:cNvSpPr>
            <p:nvPr/>
          </p:nvSpPr>
          <p:spPr bwMode="auto">
            <a:xfrm>
              <a:off x="54" y="3376"/>
              <a:ext cx="5600" cy="12"/>
            </a:xfrm>
            <a:prstGeom prst="rect">
              <a:avLst/>
            </a:prstGeom>
            <a:solidFill>
              <a:srgbClr val="E7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6" name="Rectangle 348"/>
            <p:cNvSpPr>
              <a:spLocks noChangeArrowheads="1"/>
            </p:cNvSpPr>
            <p:nvPr/>
          </p:nvSpPr>
          <p:spPr bwMode="auto">
            <a:xfrm>
              <a:off x="54" y="3388"/>
              <a:ext cx="5600" cy="13"/>
            </a:xfrm>
            <a:prstGeom prst="rect">
              <a:avLst/>
            </a:prstGeom>
            <a:solidFill>
              <a:srgbClr val="E8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7" name="Rectangle 349"/>
            <p:cNvSpPr>
              <a:spLocks noChangeArrowheads="1"/>
            </p:cNvSpPr>
            <p:nvPr/>
          </p:nvSpPr>
          <p:spPr bwMode="auto">
            <a:xfrm>
              <a:off x="54" y="3401"/>
              <a:ext cx="5600" cy="11"/>
            </a:xfrm>
            <a:prstGeom prst="rect">
              <a:avLst/>
            </a:prstGeom>
            <a:solidFill>
              <a:srgbClr val="E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8" name="Rectangle 350"/>
            <p:cNvSpPr>
              <a:spLocks noChangeArrowheads="1"/>
            </p:cNvSpPr>
            <p:nvPr/>
          </p:nvSpPr>
          <p:spPr bwMode="auto">
            <a:xfrm>
              <a:off x="54" y="3412"/>
              <a:ext cx="5600" cy="14"/>
            </a:xfrm>
            <a:prstGeom prst="rect">
              <a:avLst/>
            </a:prstGeom>
            <a:solidFill>
              <a:srgbClr val="EA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39" name="Rectangle 351"/>
            <p:cNvSpPr>
              <a:spLocks noChangeArrowheads="1"/>
            </p:cNvSpPr>
            <p:nvPr/>
          </p:nvSpPr>
          <p:spPr bwMode="auto">
            <a:xfrm>
              <a:off x="54" y="3426"/>
              <a:ext cx="5600" cy="11"/>
            </a:xfrm>
            <a:prstGeom prst="rect">
              <a:avLst/>
            </a:prstGeom>
            <a:solidFill>
              <a:srgbClr val="EB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40" name="Rectangle 352"/>
            <p:cNvSpPr>
              <a:spLocks noChangeArrowheads="1"/>
            </p:cNvSpPr>
            <p:nvPr/>
          </p:nvSpPr>
          <p:spPr bwMode="auto">
            <a:xfrm>
              <a:off x="54" y="3437"/>
              <a:ext cx="5600" cy="13"/>
            </a:xfrm>
            <a:prstGeom prst="rect">
              <a:avLst/>
            </a:prstGeom>
            <a:solidFill>
              <a:srgbClr val="EB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41" name="Rectangle 353"/>
            <p:cNvSpPr>
              <a:spLocks noChangeArrowheads="1"/>
            </p:cNvSpPr>
            <p:nvPr/>
          </p:nvSpPr>
          <p:spPr bwMode="auto">
            <a:xfrm>
              <a:off x="54" y="3450"/>
              <a:ext cx="5600" cy="13"/>
            </a:xfrm>
            <a:prstGeom prst="rect">
              <a:avLst/>
            </a:prstGeom>
            <a:solidFill>
              <a:srgbClr val="E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42" name="Rectangle 354"/>
            <p:cNvSpPr>
              <a:spLocks noChangeArrowheads="1"/>
            </p:cNvSpPr>
            <p:nvPr/>
          </p:nvSpPr>
          <p:spPr bwMode="auto">
            <a:xfrm>
              <a:off x="54" y="3463"/>
              <a:ext cx="5600" cy="12"/>
            </a:xfrm>
            <a:prstGeom prst="rect">
              <a:avLst/>
            </a:prstGeom>
            <a:solidFill>
              <a:srgbClr val="E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43" name="Rectangle 355"/>
            <p:cNvSpPr>
              <a:spLocks noChangeArrowheads="1"/>
            </p:cNvSpPr>
            <p:nvPr/>
          </p:nvSpPr>
          <p:spPr bwMode="auto">
            <a:xfrm>
              <a:off x="54" y="3475"/>
              <a:ext cx="5600" cy="12"/>
            </a:xfrm>
            <a:prstGeom prst="rect">
              <a:avLst/>
            </a:prstGeom>
            <a:solidFill>
              <a:srgbClr val="E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44" name="Rectangle 356"/>
            <p:cNvSpPr>
              <a:spLocks noChangeArrowheads="1"/>
            </p:cNvSpPr>
            <p:nvPr/>
          </p:nvSpPr>
          <p:spPr bwMode="auto">
            <a:xfrm>
              <a:off x="54" y="3487"/>
              <a:ext cx="5600" cy="12"/>
            </a:xfrm>
            <a:prstGeom prst="rect">
              <a:avLst/>
            </a:prstGeom>
            <a:solidFill>
              <a:srgbClr val="ED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45445" name="Rectangle 357"/>
            <p:cNvSpPr>
              <a:spLocks noChangeArrowheads="1"/>
            </p:cNvSpPr>
            <p:nvPr/>
          </p:nvSpPr>
          <p:spPr bwMode="auto">
            <a:xfrm>
              <a:off x="54" y="3499"/>
              <a:ext cx="5600" cy="13"/>
            </a:xfrm>
            <a:prstGeom prst="rect">
              <a:avLst/>
            </a:prstGeom>
            <a:solidFill>
              <a:srgbClr val="E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345446" name="Rectangle 358"/>
          <p:cNvSpPr>
            <a:spLocks noChangeArrowheads="1"/>
          </p:cNvSpPr>
          <p:nvPr/>
        </p:nvSpPr>
        <p:spPr bwMode="auto">
          <a:xfrm>
            <a:off x="1207294" y="3669506"/>
            <a:ext cx="6672263" cy="514350"/>
          </a:xfrm>
          <a:prstGeom prst="rect">
            <a:avLst/>
          </a:prstGeom>
          <a:solidFill>
            <a:schemeClr val="bg2"/>
          </a:solidFill>
          <a:ln w="9525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447" name="Rectangle 359"/>
          <p:cNvSpPr>
            <a:spLocks noChangeArrowheads="1"/>
          </p:cNvSpPr>
          <p:nvPr/>
        </p:nvSpPr>
        <p:spPr bwMode="auto">
          <a:xfrm>
            <a:off x="5888831" y="3096816"/>
            <a:ext cx="915591" cy="384572"/>
          </a:xfrm>
          <a:prstGeom prst="rect">
            <a:avLst/>
          </a:prstGeom>
          <a:solidFill>
            <a:srgbClr val="FFFFFF"/>
          </a:solidFill>
          <a:ln w="12700">
            <a:solidFill>
              <a:srgbClr val="1C0359"/>
            </a:solidFill>
            <a:miter lim="800000"/>
            <a:headEnd/>
            <a:tailEnd/>
          </a:ln>
        </p:spPr>
        <p:txBody>
          <a:bodyPr/>
          <a:lstStyle/>
          <a:p>
            <a:endParaRPr lang="en-GB" sz="1350"/>
          </a:p>
        </p:txBody>
      </p:sp>
      <p:sp>
        <p:nvSpPr>
          <p:cNvPr id="345448" name="Rectangle 360"/>
          <p:cNvSpPr>
            <a:spLocks noChangeArrowheads="1"/>
          </p:cNvSpPr>
          <p:nvPr/>
        </p:nvSpPr>
        <p:spPr bwMode="auto">
          <a:xfrm>
            <a:off x="5967413" y="3133726"/>
            <a:ext cx="885825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49" name="Rectangle 361"/>
          <p:cNvSpPr>
            <a:spLocks noChangeArrowheads="1"/>
          </p:cNvSpPr>
          <p:nvPr/>
        </p:nvSpPr>
        <p:spPr bwMode="auto">
          <a:xfrm>
            <a:off x="5967413" y="3134916"/>
            <a:ext cx="517770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Deliverability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50" name="Rectangle 362"/>
          <p:cNvSpPr>
            <a:spLocks noChangeArrowheads="1"/>
          </p:cNvSpPr>
          <p:nvPr/>
        </p:nvSpPr>
        <p:spPr bwMode="auto">
          <a:xfrm>
            <a:off x="6687741" y="3090863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51" name="Rectangle 363"/>
          <p:cNvSpPr>
            <a:spLocks noChangeArrowheads="1"/>
          </p:cNvSpPr>
          <p:nvPr/>
        </p:nvSpPr>
        <p:spPr bwMode="auto">
          <a:xfrm>
            <a:off x="6068617" y="3251597"/>
            <a:ext cx="672703" cy="14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52" name="Rectangle 364"/>
          <p:cNvSpPr>
            <a:spLocks noChangeArrowheads="1"/>
          </p:cNvSpPr>
          <p:nvPr/>
        </p:nvSpPr>
        <p:spPr bwMode="auto">
          <a:xfrm>
            <a:off x="6068617" y="3253979"/>
            <a:ext cx="367088" cy="11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750">
                <a:solidFill>
                  <a:srgbClr val="1C0359"/>
                </a:solidFill>
                <a:ea typeface="Times New Roman" charset="0"/>
                <a:cs typeface="Times New Roman" charset="0"/>
              </a:rPr>
              <a:t>Appraisal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53" name="Rectangle 365"/>
          <p:cNvSpPr>
            <a:spLocks noChangeArrowheads="1"/>
          </p:cNvSpPr>
          <p:nvPr/>
        </p:nvSpPr>
        <p:spPr bwMode="auto">
          <a:xfrm>
            <a:off x="6599635" y="320992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54" name="Rectangle 366"/>
          <p:cNvSpPr>
            <a:spLocks noChangeArrowheads="1"/>
          </p:cNvSpPr>
          <p:nvPr/>
        </p:nvSpPr>
        <p:spPr bwMode="auto">
          <a:xfrm>
            <a:off x="2405064" y="3933825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55" name="Rectangle 367"/>
          <p:cNvSpPr>
            <a:spLocks noChangeArrowheads="1"/>
          </p:cNvSpPr>
          <p:nvPr/>
        </p:nvSpPr>
        <p:spPr bwMode="auto">
          <a:xfrm>
            <a:off x="2494361" y="3969545"/>
            <a:ext cx="19645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56" name="Rectangle 368"/>
          <p:cNvSpPr>
            <a:spLocks noChangeArrowheads="1"/>
          </p:cNvSpPr>
          <p:nvPr/>
        </p:nvSpPr>
        <p:spPr bwMode="auto">
          <a:xfrm>
            <a:off x="2494360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3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57" name="Rectangle 369"/>
          <p:cNvSpPr>
            <a:spLocks noChangeArrowheads="1"/>
          </p:cNvSpPr>
          <p:nvPr/>
        </p:nvSpPr>
        <p:spPr bwMode="auto">
          <a:xfrm>
            <a:off x="260151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58" name="Rectangle 370"/>
          <p:cNvSpPr>
            <a:spLocks noChangeArrowheads="1"/>
          </p:cNvSpPr>
          <p:nvPr/>
        </p:nvSpPr>
        <p:spPr bwMode="auto">
          <a:xfrm>
            <a:off x="2601516" y="3969545"/>
            <a:ext cx="152400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59" name="Rectangle 371"/>
          <p:cNvSpPr>
            <a:spLocks noChangeArrowheads="1"/>
          </p:cNvSpPr>
          <p:nvPr/>
        </p:nvSpPr>
        <p:spPr bwMode="auto">
          <a:xfrm>
            <a:off x="2599135" y="3973116"/>
            <a:ext cx="4488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-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60" name="Rectangle 372"/>
          <p:cNvSpPr>
            <a:spLocks noChangeArrowheads="1"/>
          </p:cNvSpPr>
          <p:nvPr/>
        </p:nvSpPr>
        <p:spPr bwMode="auto">
          <a:xfrm>
            <a:off x="2662238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61" name="Rectangle 373"/>
          <p:cNvSpPr>
            <a:spLocks noChangeArrowheads="1"/>
          </p:cNvSpPr>
          <p:nvPr/>
        </p:nvSpPr>
        <p:spPr bwMode="auto">
          <a:xfrm>
            <a:off x="2664619" y="3969545"/>
            <a:ext cx="19526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62" name="Rectangle 374"/>
          <p:cNvSpPr>
            <a:spLocks noChangeArrowheads="1"/>
          </p:cNvSpPr>
          <p:nvPr/>
        </p:nvSpPr>
        <p:spPr bwMode="auto">
          <a:xfrm>
            <a:off x="2664619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4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63" name="Rectangle 375"/>
          <p:cNvSpPr>
            <a:spLocks noChangeArrowheads="1"/>
          </p:cNvSpPr>
          <p:nvPr/>
        </p:nvSpPr>
        <p:spPr bwMode="auto">
          <a:xfrm>
            <a:off x="2770585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64" name="Rectangle 376"/>
          <p:cNvSpPr>
            <a:spLocks noChangeArrowheads="1"/>
          </p:cNvSpPr>
          <p:nvPr/>
        </p:nvSpPr>
        <p:spPr bwMode="auto">
          <a:xfrm>
            <a:off x="1949055" y="3933825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65" name="Rectangle 377"/>
          <p:cNvSpPr>
            <a:spLocks noChangeArrowheads="1"/>
          </p:cNvSpPr>
          <p:nvPr/>
        </p:nvSpPr>
        <p:spPr bwMode="auto">
          <a:xfrm>
            <a:off x="2038350" y="3969545"/>
            <a:ext cx="196454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66" name="Rectangle 378"/>
          <p:cNvSpPr>
            <a:spLocks noChangeArrowheads="1"/>
          </p:cNvSpPr>
          <p:nvPr/>
        </p:nvSpPr>
        <p:spPr bwMode="auto">
          <a:xfrm>
            <a:off x="2038351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5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67" name="Rectangle 379"/>
          <p:cNvSpPr>
            <a:spLocks noChangeArrowheads="1"/>
          </p:cNvSpPr>
          <p:nvPr/>
        </p:nvSpPr>
        <p:spPr bwMode="auto">
          <a:xfrm>
            <a:off x="214550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68" name="Rectangle 380"/>
          <p:cNvSpPr>
            <a:spLocks noChangeArrowheads="1"/>
          </p:cNvSpPr>
          <p:nvPr/>
        </p:nvSpPr>
        <p:spPr bwMode="auto">
          <a:xfrm>
            <a:off x="2143126" y="3969545"/>
            <a:ext cx="15478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69" name="Rectangle 381"/>
          <p:cNvSpPr>
            <a:spLocks noChangeArrowheads="1"/>
          </p:cNvSpPr>
          <p:nvPr/>
        </p:nvSpPr>
        <p:spPr bwMode="auto">
          <a:xfrm>
            <a:off x="2143125" y="3973116"/>
            <a:ext cx="4488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-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70" name="Rectangle 382"/>
          <p:cNvSpPr>
            <a:spLocks noChangeArrowheads="1"/>
          </p:cNvSpPr>
          <p:nvPr/>
        </p:nvSpPr>
        <p:spPr bwMode="auto">
          <a:xfrm>
            <a:off x="2206229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71" name="Rectangle 383"/>
          <p:cNvSpPr>
            <a:spLocks noChangeArrowheads="1"/>
          </p:cNvSpPr>
          <p:nvPr/>
        </p:nvSpPr>
        <p:spPr bwMode="auto">
          <a:xfrm>
            <a:off x="2208610" y="3969545"/>
            <a:ext cx="194072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72" name="Rectangle 384"/>
          <p:cNvSpPr>
            <a:spLocks noChangeArrowheads="1"/>
          </p:cNvSpPr>
          <p:nvPr/>
        </p:nvSpPr>
        <p:spPr bwMode="auto">
          <a:xfrm>
            <a:off x="2208610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7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73" name="Rectangle 385"/>
          <p:cNvSpPr>
            <a:spLocks noChangeArrowheads="1"/>
          </p:cNvSpPr>
          <p:nvPr/>
        </p:nvSpPr>
        <p:spPr bwMode="auto">
          <a:xfrm>
            <a:off x="231576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74" name="Rectangle 386"/>
          <p:cNvSpPr>
            <a:spLocks noChangeArrowheads="1"/>
          </p:cNvSpPr>
          <p:nvPr/>
        </p:nvSpPr>
        <p:spPr bwMode="auto">
          <a:xfrm>
            <a:off x="2405064" y="3713560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75" name="Rectangle 387"/>
          <p:cNvSpPr>
            <a:spLocks noChangeArrowheads="1"/>
          </p:cNvSpPr>
          <p:nvPr/>
        </p:nvSpPr>
        <p:spPr bwMode="auto">
          <a:xfrm>
            <a:off x="2478883" y="3748089"/>
            <a:ext cx="4024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76" name="Rectangle 388"/>
          <p:cNvSpPr>
            <a:spLocks noChangeArrowheads="1"/>
          </p:cNvSpPr>
          <p:nvPr/>
        </p:nvSpPr>
        <p:spPr bwMode="auto">
          <a:xfrm>
            <a:off x="2478881" y="3751660"/>
            <a:ext cx="21961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Out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77" name="Rectangle 389"/>
          <p:cNvSpPr>
            <a:spLocks noChangeArrowheads="1"/>
          </p:cNvSpPr>
          <p:nvPr/>
        </p:nvSpPr>
        <p:spPr bwMode="auto">
          <a:xfrm>
            <a:off x="2788444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78" name="Rectangle 390"/>
          <p:cNvSpPr>
            <a:spLocks noChangeArrowheads="1"/>
          </p:cNvSpPr>
          <p:nvPr/>
        </p:nvSpPr>
        <p:spPr bwMode="auto">
          <a:xfrm>
            <a:off x="1949055" y="3713560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79" name="Rectangle 391"/>
          <p:cNvSpPr>
            <a:spLocks noChangeArrowheads="1"/>
          </p:cNvSpPr>
          <p:nvPr/>
        </p:nvSpPr>
        <p:spPr bwMode="auto">
          <a:xfrm>
            <a:off x="2095501" y="3748089"/>
            <a:ext cx="2500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0" name="Rectangle 392"/>
          <p:cNvSpPr>
            <a:spLocks noChangeArrowheads="1"/>
          </p:cNvSpPr>
          <p:nvPr/>
        </p:nvSpPr>
        <p:spPr bwMode="auto">
          <a:xfrm>
            <a:off x="2095500" y="3751660"/>
            <a:ext cx="11221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In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81" name="Rectangle 393"/>
          <p:cNvSpPr>
            <a:spLocks noChangeArrowheads="1"/>
          </p:cNvSpPr>
          <p:nvPr/>
        </p:nvSpPr>
        <p:spPr bwMode="auto">
          <a:xfrm>
            <a:off x="2256235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82" name="Rectangle 394"/>
          <p:cNvSpPr>
            <a:spLocks noChangeArrowheads="1"/>
          </p:cNvSpPr>
          <p:nvPr/>
        </p:nvSpPr>
        <p:spPr bwMode="auto">
          <a:xfrm>
            <a:off x="1938338" y="3704036"/>
            <a:ext cx="933450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3" name="Line 395"/>
          <p:cNvSpPr>
            <a:spLocks noChangeShapeType="1"/>
          </p:cNvSpPr>
          <p:nvPr/>
        </p:nvSpPr>
        <p:spPr bwMode="auto">
          <a:xfrm>
            <a:off x="1949055" y="3933825"/>
            <a:ext cx="910828" cy="1191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4" name="Rectangle 396"/>
          <p:cNvSpPr>
            <a:spLocks noChangeArrowheads="1"/>
          </p:cNvSpPr>
          <p:nvPr/>
        </p:nvSpPr>
        <p:spPr bwMode="auto">
          <a:xfrm>
            <a:off x="1938338" y="4146948"/>
            <a:ext cx="933450" cy="15478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5" name="Rectangle 397"/>
          <p:cNvSpPr>
            <a:spLocks noChangeArrowheads="1"/>
          </p:cNvSpPr>
          <p:nvPr/>
        </p:nvSpPr>
        <p:spPr bwMode="auto">
          <a:xfrm>
            <a:off x="1938338" y="3704036"/>
            <a:ext cx="20241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6" name="Line 398"/>
          <p:cNvSpPr>
            <a:spLocks noChangeShapeType="1"/>
          </p:cNvSpPr>
          <p:nvPr/>
        </p:nvSpPr>
        <p:spPr bwMode="auto">
          <a:xfrm>
            <a:off x="2405063" y="3713560"/>
            <a:ext cx="1191" cy="441722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7" name="Rectangle 399"/>
          <p:cNvSpPr>
            <a:spLocks noChangeArrowheads="1"/>
          </p:cNvSpPr>
          <p:nvPr/>
        </p:nvSpPr>
        <p:spPr bwMode="auto">
          <a:xfrm>
            <a:off x="2849166" y="3704036"/>
            <a:ext cx="22622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8" name="Rectangle 400"/>
          <p:cNvSpPr>
            <a:spLocks noChangeArrowheads="1"/>
          </p:cNvSpPr>
          <p:nvPr/>
        </p:nvSpPr>
        <p:spPr bwMode="auto">
          <a:xfrm>
            <a:off x="2405064" y="3933825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89" name="Rectangle 401"/>
          <p:cNvSpPr>
            <a:spLocks noChangeArrowheads="1"/>
          </p:cNvSpPr>
          <p:nvPr/>
        </p:nvSpPr>
        <p:spPr bwMode="auto">
          <a:xfrm>
            <a:off x="2494361" y="3969545"/>
            <a:ext cx="19645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90" name="Rectangle 402"/>
          <p:cNvSpPr>
            <a:spLocks noChangeArrowheads="1"/>
          </p:cNvSpPr>
          <p:nvPr/>
        </p:nvSpPr>
        <p:spPr bwMode="auto">
          <a:xfrm>
            <a:off x="2494360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3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91" name="Rectangle 403"/>
          <p:cNvSpPr>
            <a:spLocks noChangeArrowheads="1"/>
          </p:cNvSpPr>
          <p:nvPr/>
        </p:nvSpPr>
        <p:spPr bwMode="auto">
          <a:xfrm>
            <a:off x="260151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92" name="Rectangle 404"/>
          <p:cNvSpPr>
            <a:spLocks noChangeArrowheads="1"/>
          </p:cNvSpPr>
          <p:nvPr/>
        </p:nvSpPr>
        <p:spPr bwMode="auto">
          <a:xfrm>
            <a:off x="2601516" y="3969545"/>
            <a:ext cx="152400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93" name="Rectangle 405"/>
          <p:cNvSpPr>
            <a:spLocks noChangeArrowheads="1"/>
          </p:cNvSpPr>
          <p:nvPr/>
        </p:nvSpPr>
        <p:spPr bwMode="auto">
          <a:xfrm>
            <a:off x="2599135" y="3973116"/>
            <a:ext cx="4488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-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94" name="Rectangle 406"/>
          <p:cNvSpPr>
            <a:spLocks noChangeArrowheads="1"/>
          </p:cNvSpPr>
          <p:nvPr/>
        </p:nvSpPr>
        <p:spPr bwMode="auto">
          <a:xfrm>
            <a:off x="2662238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95" name="Rectangle 407"/>
          <p:cNvSpPr>
            <a:spLocks noChangeArrowheads="1"/>
          </p:cNvSpPr>
          <p:nvPr/>
        </p:nvSpPr>
        <p:spPr bwMode="auto">
          <a:xfrm>
            <a:off x="2664619" y="3969545"/>
            <a:ext cx="19526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96" name="Rectangle 408"/>
          <p:cNvSpPr>
            <a:spLocks noChangeArrowheads="1"/>
          </p:cNvSpPr>
          <p:nvPr/>
        </p:nvSpPr>
        <p:spPr bwMode="auto">
          <a:xfrm>
            <a:off x="2664619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4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97" name="Rectangle 409"/>
          <p:cNvSpPr>
            <a:spLocks noChangeArrowheads="1"/>
          </p:cNvSpPr>
          <p:nvPr/>
        </p:nvSpPr>
        <p:spPr bwMode="auto">
          <a:xfrm>
            <a:off x="2770585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498" name="Rectangle 410"/>
          <p:cNvSpPr>
            <a:spLocks noChangeArrowheads="1"/>
          </p:cNvSpPr>
          <p:nvPr/>
        </p:nvSpPr>
        <p:spPr bwMode="auto">
          <a:xfrm>
            <a:off x="1949055" y="3933825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499" name="Rectangle 411"/>
          <p:cNvSpPr>
            <a:spLocks noChangeArrowheads="1"/>
          </p:cNvSpPr>
          <p:nvPr/>
        </p:nvSpPr>
        <p:spPr bwMode="auto">
          <a:xfrm>
            <a:off x="2038350" y="3969545"/>
            <a:ext cx="196454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00" name="Rectangle 412"/>
          <p:cNvSpPr>
            <a:spLocks noChangeArrowheads="1"/>
          </p:cNvSpPr>
          <p:nvPr/>
        </p:nvSpPr>
        <p:spPr bwMode="auto">
          <a:xfrm>
            <a:off x="2038351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5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01" name="Rectangle 413"/>
          <p:cNvSpPr>
            <a:spLocks noChangeArrowheads="1"/>
          </p:cNvSpPr>
          <p:nvPr/>
        </p:nvSpPr>
        <p:spPr bwMode="auto">
          <a:xfrm>
            <a:off x="214550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02" name="Rectangle 414"/>
          <p:cNvSpPr>
            <a:spLocks noChangeArrowheads="1"/>
          </p:cNvSpPr>
          <p:nvPr/>
        </p:nvSpPr>
        <p:spPr bwMode="auto">
          <a:xfrm>
            <a:off x="2143126" y="3969545"/>
            <a:ext cx="15478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03" name="Rectangle 415"/>
          <p:cNvSpPr>
            <a:spLocks noChangeArrowheads="1"/>
          </p:cNvSpPr>
          <p:nvPr/>
        </p:nvSpPr>
        <p:spPr bwMode="auto">
          <a:xfrm>
            <a:off x="2143125" y="3973116"/>
            <a:ext cx="4488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-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04" name="Rectangle 416"/>
          <p:cNvSpPr>
            <a:spLocks noChangeArrowheads="1"/>
          </p:cNvSpPr>
          <p:nvPr/>
        </p:nvSpPr>
        <p:spPr bwMode="auto">
          <a:xfrm>
            <a:off x="2206229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05" name="Rectangle 417"/>
          <p:cNvSpPr>
            <a:spLocks noChangeArrowheads="1"/>
          </p:cNvSpPr>
          <p:nvPr/>
        </p:nvSpPr>
        <p:spPr bwMode="auto">
          <a:xfrm>
            <a:off x="2208610" y="3969545"/>
            <a:ext cx="194072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06" name="Rectangle 418"/>
          <p:cNvSpPr>
            <a:spLocks noChangeArrowheads="1"/>
          </p:cNvSpPr>
          <p:nvPr/>
        </p:nvSpPr>
        <p:spPr bwMode="auto">
          <a:xfrm>
            <a:off x="2208610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7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07" name="Rectangle 419"/>
          <p:cNvSpPr>
            <a:spLocks noChangeArrowheads="1"/>
          </p:cNvSpPr>
          <p:nvPr/>
        </p:nvSpPr>
        <p:spPr bwMode="auto">
          <a:xfrm>
            <a:off x="231576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08" name="Rectangle 420"/>
          <p:cNvSpPr>
            <a:spLocks noChangeArrowheads="1"/>
          </p:cNvSpPr>
          <p:nvPr/>
        </p:nvSpPr>
        <p:spPr bwMode="auto">
          <a:xfrm>
            <a:off x="2405064" y="3713560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09" name="Rectangle 421"/>
          <p:cNvSpPr>
            <a:spLocks noChangeArrowheads="1"/>
          </p:cNvSpPr>
          <p:nvPr/>
        </p:nvSpPr>
        <p:spPr bwMode="auto">
          <a:xfrm>
            <a:off x="2478883" y="3748089"/>
            <a:ext cx="4024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10" name="Rectangle 422"/>
          <p:cNvSpPr>
            <a:spLocks noChangeArrowheads="1"/>
          </p:cNvSpPr>
          <p:nvPr/>
        </p:nvSpPr>
        <p:spPr bwMode="auto">
          <a:xfrm>
            <a:off x="2478881" y="3751660"/>
            <a:ext cx="21961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Out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11" name="Rectangle 423"/>
          <p:cNvSpPr>
            <a:spLocks noChangeArrowheads="1"/>
          </p:cNvSpPr>
          <p:nvPr/>
        </p:nvSpPr>
        <p:spPr bwMode="auto">
          <a:xfrm>
            <a:off x="2788444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12" name="Rectangle 424"/>
          <p:cNvSpPr>
            <a:spLocks noChangeArrowheads="1"/>
          </p:cNvSpPr>
          <p:nvPr/>
        </p:nvSpPr>
        <p:spPr bwMode="auto">
          <a:xfrm>
            <a:off x="1949055" y="3713560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13" name="Rectangle 425"/>
          <p:cNvSpPr>
            <a:spLocks noChangeArrowheads="1"/>
          </p:cNvSpPr>
          <p:nvPr/>
        </p:nvSpPr>
        <p:spPr bwMode="auto">
          <a:xfrm>
            <a:off x="2095501" y="3748089"/>
            <a:ext cx="2500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14" name="Rectangle 426"/>
          <p:cNvSpPr>
            <a:spLocks noChangeArrowheads="1"/>
          </p:cNvSpPr>
          <p:nvPr/>
        </p:nvSpPr>
        <p:spPr bwMode="auto">
          <a:xfrm>
            <a:off x="2095500" y="3751660"/>
            <a:ext cx="11221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In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15" name="Rectangle 427"/>
          <p:cNvSpPr>
            <a:spLocks noChangeArrowheads="1"/>
          </p:cNvSpPr>
          <p:nvPr/>
        </p:nvSpPr>
        <p:spPr bwMode="auto">
          <a:xfrm>
            <a:off x="2256235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16" name="Rectangle 428"/>
          <p:cNvSpPr>
            <a:spLocks noChangeArrowheads="1"/>
          </p:cNvSpPr>
          <p:nvPr/>
        </p:nvSpPr>
        <p:spPr bwMode="auto">
          <a:xfrm>
            <a:off x="1938338" y="3704036"/>
            <a:ext cx="933450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17" name="Line 429"/>
          <p:cNvSpPr>
            <a:spLocks noChangeShapeType="1"/>
          </p:cNvSpPr>
          <p:nvPr/>
        </p:nvSpPr>
        <p:spPr bwMode="auto">
          <a:xfrm>
            <a:off x="1949055" y="3933825"/>
            <a:ext cx="910828" cy="1191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18" name="Rectangle 430"/>
          <p:cNvSpPr>
            <a:spLocks noChangeArrowheads="1"/>
          </p:cNvSpPr>
          <p:nvPr/>
        </p:nvSpPr>
        <p:spPr bwMode="auto">
          <a:xfrm>
            <a:off x="1938338" y="4146948"/>
            <a:ext cx="933450" cy="15478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19" name="Rectangle 431"/>
          <p:cNvSpPr>
            <a:spLocks noChangeArrowheads="1"/>
          </p:cNvSpPr>
          <p:nvPr/>
        </p:nvSpPr>
        <p:spPr bwMode="auto">
          <a:xfrm>
            <a:off x="1938338" y="3704036"/>
            <a:ext cx="20241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0" name="Line 432"/>
          <p:cNvSpPr>
            <a:spLocks noChangeShapeType="1"/>
          </p:cNvSpPr>
          <p:nvPr/>
        </p:nvSpPr>
        <p:spPr bwMode="auto">
          <a:xfrm>
            <a:off x="2405063" y="3713560"/>
            <a:ext cx="1191" cy="441722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1" name="Rectangle 433"/>
          <p:cNvSpPr>
            <a:spLocks noChangeArrowheads="1"/>
          </p:cNvSpPr>
          <p:nvPr/>
        </p:nvSpPr>
        <p:spPr bwMode="auto">
          <a:xfrm>
            <a:off x="2849166" y="3704036"/>
            <a:ext cx="22622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2" name="Rectangle 434"/>
          <p:cNvSpPr>
            <a:spLocks noChangeArrowheads="1"/>
          </p:cNvSpPr>
          <p:nvPr/>
        </p:nvSpPr>
        <p:spPr bwMode="auto">
          <a:xfrm>
            <a:off x="4398170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3" name="Rectangle 435"/>
          <p:cNvSpPr>
            <a:spLocks noChangeArrowheads="1"/>
          </p:cNvSpPr>
          <p:nvPr/>
        </p:nvSpPr>
        <p:spPr bwMode="auto">
          <a:xfrm>
            <a:off x="4536281" y="3969545"/>
            <a:ext cx="272654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4" name="Rectangle 436"/>
          <p:cNvSpPr>
            <a:spLocks noChangeArrowheads="1"/>
          </p:cNvSpPr>
          <p:nvPr/>
        </p:nvSpPr>
        <p:spPr bwMode="auto">
          <a:xfrm>
            <a:off x="4537473" y="3973116"/>
            <a:ext cx="14587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1*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25" name="Rectangle 437"/>
          <p:cNvSpPr>
            <a:spLocks noChangeArrowheads="1"/>
          </p:cNvSpPr>
          <p:nvPr/>
        </p:nvSpPr>
        <p:spPr bwMode="auto">
          <a:xfrm>
            <a:off x="4718448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26" name="Rectangle 438"/>
          <p:cNvSpPr>
            <a:spLocks noChangeArrowheads="1"/>
          </p:cNvSpPr>
          <p:nvPr/>
        </p:nvSpPr>
        <p:spPr bwMode="auto">
          <a:xfrm>
            <a:off x="3943351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7" name="Rectangle 439"/>
          <p:cNvSpPr>
            <a:spLocks noChangeArrowheads="1"/>
          </p:cNvSpPr>
          <p:nvPr/>
        </p:nvSpPr>
        <p:spPr bwMode="auto">
          <a:xfrm>
            <a:off x="4032648" y="3969545"/>
            <a:ext cx="19645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28" name="Rectangle 440"/>
          <p:cNvSpPr>
            <a:spLocks noChangeArrowheads="1"/>
          </p:cNvSpPr>
          <p:nvPr/>
        </p:nvSpPr>
        <p:spPr bwMode="auto">
          <a:xfrm>
            <a:off x="4035028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3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29" name="Rectangle 441"/>
          <p:cNvSpPr>
            <a:spLocks noChangeArrowheads="1"/>
          </p:cNvSpPr>
          <p:nvPr/>
        </p:nvSpPr>
        <p:spPr bwMode="auto">
          <a:xfrm>
            <a:off x="4140994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30" name="Rectangle 442"/>
          <p:cNvSpPr>
            <a:spLocks noChangeArrowheads="1"/>
          </p:cNvSpPr>
          <p:nvPr/>
        </p:nvSpPr>
        <p:spPr bwMode="auto">
          <a:xfrm>
            <a:off x="4139804" y="3969545"/>
            <a:ext cx="152400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31" name="Rectangle 443"/>
          <p:cNvSpPr>
            <a:spLocks noChangeArrowheads="1"/>
          </p:cNvSpPr>
          <p:nvPr/>
        </p:nvSpPr>
        <p:spPr bwMode="auto">
          <a:xfrm>
            <a:off x="4139804" y="3973116"/>
            <a:ext cx="4488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-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32" name="Rectangle 444"/>
          <p:cNvSpPr>
            <a:spLocks noChangeArrowheads="1"/>
          </p:cNvSpPr>
          <p:nvPr/>
        </p:nvSpPr>
        <p:spPr bwMode="auto">
          <a:xfrm>
            <a:off x="420171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33" name="Rectangle 445"/>
          <p:cNvSpPr>
            <a:spLocks noChangeArrowheads="1"/>
          </p:cNvSpPr>
          <p:nvPr/>
        </p:nvSpPr>
        <p:spPr bwMode="auto">
          <a:xfrm>
            <a:off x="4201716" y="3969545"/>
            <a:ext cx="19526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34" name="Rectangle 446"/>
          <p:cNvSpPr>
            <a:spLocks noChangeArrowheads="1"/>
          </p:cNvSpPr>
          <p:nvPr/>
        </p:nvSpPr>
        <p:spPr bwMode="auto">
          <a:xfrm>
            <a:off x="4201716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4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35" name="Rectangle 447"/>
          <p:cNvSpPr>
            <a:spLocks noChangeArrowheads="1"/>
          </p:cNvSpPr>
          <p:nvPr/>
        </p:nvSpPr>
        <p:spPr bwMode="auto">
          <a:xfrm>
            <a:off x="4308873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36" name="Rectangle 448"/>
          <p:cNvSpPr>
            <a:spLocks noChangeArrowheads="1"/>
          </p:cNvSpPr>
          <p:nvPr/>
        </p:nvSpPr>
        <p:spPr bwMode="auto">
          <a:xfrm>
            <a:off x="4398170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37" name="Rectangle 449"/>
          <p:cNvSpPr>
            <a:spLocks noChangeArrowheads="1"/>
          </p:cNvSpPr>
          <p:nvPr/>
        </p:nvSpPr>
        <p:spPr bwMode="auto">
          <a:xfrm>
            <a:off x="4473180" y="3748089"/>
            <a:ext cx="4024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38" name="Rectangle 450"/>
          <p:cNvSpPr>
            <a:spLocks noChangeArrowheads="1"/>
          </p:cNvSpPr>
          <p:nvPr/>
        </p:nvSpPr>
        <p:spPr bwMode="auto">
          <a:xfrm>
            <a:off x="4473179" y="3751660"/>
            <a:ext cx="21961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Out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39" name="Rectangle 451"/>
          <p:cNvSpPr>
            <a:spLocks noChangeArrowheads="1"/>
          </p:cNvSpPr>
          <p:nvPr/>
        </p:nvSpPr>
        <p:spPr bwMode="auto">
          <a:xfrm>
            <a:off x="4781551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40" name="Rectangle 452"/>
          <p:cNvSpPr>
            <a:spLocks noChangeArrowheads="1"/>
          </p:cNvSpPr>
          <p:nvPr/>
        </p:nvSpPr>
        <p:spPr bwMode="auto">
          <a:xfrm>
            <a:off x="3943351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1" name="Rectangle 453"/>
          <p:cNvSpPr>
            <a:spLocks noChangeArrowheads="1"/>
          </p:cNvSpPr>
          <p:nvPr/>
        </p:nvSpPr>
        <p:spPr bwMode="auto">
          <a:xfrm>
            <a:off x="4092180" y="3748089"/>
            <a:ext cx="248840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2" name="Rectangle 454"/>
          <p:cNvSpPr>
            <a:spLocks noChangeArrowheads="1"/>
          </p:cNvSpPr>
          <p:nvPr/>
        </p:nvSpPr>
        <p:spPr bwMode="auto">
          <a:xfrm>
            <a:off x="4092178" y="3751660"/>
            <a:ext cx="11221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In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43" name="Rectangle 455"/>
          <p:cNvSpPr>
            <a:spLocks noChangeArrowheads="1"/>
          </p:cNvSpPr>
          <p:nvPr/>
        </p:nvSpPr>
        <p:spPr bwMode="auto">
          <a:xfrm>
            <a:off x="4251723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44" name="Rectangle 456"/>
          <p:cNvSpPr>
            <a:spLocks noChangeArrowheads="1"/>
          </p:cNvSpPr>
          <p:nvPr/>
        </p:nvSpPr>
        <p:spPr bwMode="auto">
          <a:xfrm>
            <a:off x="3931444" y="3704036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5" name="Line 457"/>
          <p:cNvSpPr>
            <a:spLocks noChangeShapeType="1"/>
          </p:cNvSpPr>
          <p:nvPr/>
        </p:nvSpPr>
        <p:spPr bwMode="auto">
          <a:xfrm>
            <a:off x="3943350" y="3933825"/>
            <a:ext cx="910829" cy="1191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6" name="Rectangle 458"/>
          <p:cNvSpPr>
            <a:spLocks noChangeArrowheads="1"/>
          </p:cNvSpPr>
          <p:nvPr/>
        </p:nvSpPr>
        <p:spPr bwMode="auto">
          <a:xfrm>
            <a:off x="3931444" y="4145757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7" name="Rectangle 459"/>
          <p:cNvSpPr>
            <a:spLocks noChangeArrowheads="1"/>
          </p:cNvSpPr>
          <p:nvPr/>
        </p:nvSpPr>
        <p:spPr bwMode="auto">
          <a:xfrm>
            <a:off x="3931445" y="3704036"/>
            <a:ext cx="22622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8" name="Line 460"/>
          <p:cNvSpPr>
            <a:spLocks noChangeShapeType="1"/>
          </p:cNvSpPr>
          <p:nvPr/>
        </p:nvSpPr>
        <p:spPr bwMode="auto">
          <a:xfrm>
            <a:off x="4398169" y="3711178"/>
            <a:ext cx="1191" cy="441722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49" name="Rectangle 461"/>
          <p:cNvSpPr>
            <a:spLocks noChangeArrowheads="1"/>
          </p:cNvSpPr>
          <p:nvPr/>
        </p:nvSpPr>
        <p:spPr bwMode="auto">
          <a:xfrm>
            <a:off x="4844655" y="3704036"/>
            <a:ext cx="21431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50" name="Rectangle 462"/>
          <p:cNvSpPr>
            <a:spLocks noChangeArrowheads="1"/>
          </p:cNvSpPr>
          <p:nvPr/>
        </p:nvSpPr>
        <p:spPr bwMode="auto">
          <a:xfrm>
            <a:off x="4398170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51" name="Rectangle 463"/>
          <p:cNvSpPr>
            <a:spLocks noChangeArrowheads="1"/>
          </p:cNvSpPr>
          <p:nvPr/>
        </p:nvSpPr>
        <p:spPr bwMode="auto">
          <a:xfrm>
            <a:off x="4536281" y="3969545"/>
            <a:ext cx="272654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52" name="Rectangle 464"/>
          <p:cNvSpPr>
            <a:spLocks noChangeArrowheads="1"/>
          </p:cNvSpPr>
          <p:nvPr/>
        </p:nvSpPr>
        <p:spPr bwMode="auto">
          <a:xfrm>
            <a:off x="4537473" y="3973116"/>
            <a:ext cx="14587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1*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53" name="Rectangle 465"/>
          <p:cNvSpPr>
            <a:spLocks noChangeArrowheads="1"/>
          </p:cNvSpPr>
          <p:nvPr/>
        </p:nvSpPr>
        <p:spPr bwMode="auto">
          <a:xfrm>
            <a:off x="4718448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54" name="Rectangle 466"/>
          <p:cNvSpPr>
            <a:spLocks noChangeArrowheads="1"/>
          </p:cNvSpPr>
          <p:nvPr/>
        </p:nvSpPr>
        <p:spPr bwMode="auto">
          <a:xfrm>
            <a:off x="3943351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55" name="Rectangle 467"/>
          <p:cNvSpPr>
            <a:spLocks noChangeArrowheads="1"/>
          </p:cNvSpPr>
          <p:nvPr/>
        </p:nvSpPr>
        <p:spPr bwMode="auto">
          <a:xfrm>
            <a:off x="4032648" y="3969545"/>
            <a:ext cx="19645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56" name="Rectangle 468"/>
          <p:cNvSpPr>
            <a:spLocks noChangeArrowheads="1"/>
          </p:cNvSpPr>
          <p:nvPr/>
        </p:nvSpPr>
        <p:spPr bwMode="auto">
          <a:xfrm>
            <a:off x="4035028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3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57" name="Rectangle 469"/>
          <p:cNvSpPr>
            <a:spLocks noChangeArrowheads="1"/>
          </p:cNvSpPr>
          <p:nvPr/>
        </p:nvSpPr>
        <p:spPr bwMode="auto">
          <a:xfrm>
            <a:off x="4140994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58" name="Rectangle 470"/>
          <p:cNvSpPr>
            <a:spLocks noChangeArrowheads="1"/>
          </p:cNvSpPr>
          <p:nvPr/>
        </p:nvSpPr>
        <p:spPr bwMode="auto">
          <a:xfrm>
            <a:off x="4139804" y="3969545"/>
            <a:ext cx="152400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59" name="Rectangle 471"/>
          <p:cNvSpPr>
            <a:spLocks noChangeArrowheads="1"/>
          </p:cNvSpPr>
          <p:nvPr/>
        </p:nvSpPr>
        <p:spPr bwMode="auto">
          <a:xfrm>
            <a:off x="4139804" y="3973116"/>
            <a:ext cx="4488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-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60" name="Rectangle 472"/>
          <p:cNvSpPr>
            <a:spLocks noChangeArrowheads="1"/>
          </p:cNvSpPr>
          <p:nvPr/>
        </p:nvSpPr>
        <p:spPr bwMode="auto">
          <a:xfrm>
            <a:off x="4201717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61" name="Rectangle 473"/>
          <p:cNvSpPr>
            <a:spLocks noChangeArrowheads="1"/>
          </p:cNvSpPr>
          <p:nvPr/>
        </p:nvSpPr>
        <p:spPr bwMode="auto">
          <a:xfrm>
            <a:off x="4201716" y="3969545"/>
            <a:ext cx="195263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62" name="Rectangle 474"/>
          <p:cNvSpPr>
            <a:spLocks noChangeArrowheads="1"/>
          </p:cNvSpPr>
          <p:nvPr/>
        </p:nvSpPr>
        <p:spPr bwMode="auto">
          <a:xfrm>
            <a:off x="4201716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4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63" name="Rectangle 475"/>
          <p:cNvSpPr>
            <a:spLocks noChangeArrowheads="1"/>
          </p:cNvSpPr>
          <p:nvPr/>
        </p:nvSpPr>
        <p:spPr bwMode="auto">
          <a:xfrm>
            <a:off x="4308873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64" name="Rectangle 476"/>
          <p:cNvSpPr>
            <a:spLocks noChangeArrowheads="1"/>
          </p:cNvSpPr>
          <p:nvPr/>
        </p:nvSpPr>
        <p:spPr bwMode="auto">
          <a:xfrm>
            <a:off x="4398170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65" name="Rectangle 477"/>
          <p:cNvSpPr>
            <a:spLocks noChangeArrowheads="1"/>
          </p:cNvSpPr>
          <p:nvPr/>
        </p:nvSpPr>
        <p:spPr bwMode="auto">
          <a:xfrm>
            <a:off x="4473180" y="3748089"/>
            <a:ext cx="4024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66" name="Rectangle 478"/>
          <p:cNvSpPr>
            <a:spLocks noChangeArrowheads="1"/>
          </p:cNvSpPr>
          <p:nvPr/>
        </p:nvSpPr>
        <p:spPr bwMode="auto">
          <a:xfrm>
            <a:off x="4473179" y="3751660"/>
            <a:ext cx="21961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Out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67" name="Rectangle 479"/>
          <p:cNvSpPr>
            <a:spLocks noChangeArrowheads="1"/>
          </p:cNvSpPr>
          <p:nvPr/>
        </p:nvSpPr>
        <p:spPr bwMode="auto">
          <a:xfrm>
            <a:off x="4781551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68" name="Rectangle 480"/>
          <p:cNvSpPr>
            <a:spLocks noChangeArrowheads="1"/>
          </p:cNvSpPr>
          <p:nvPr/>
        </p:nvSpPr>
        <p:spPr bwMode="auto">
          <a:xfrm>
            <a:off x="3943351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69" name="Rectangle 481"/>
          <p:cNvSpPr>
            <a:spLocks noChangeArrowheads="1"/>
          </p:cNvSpPr>
          <p:nvPr/>
        </p:nvSpPr>
        <p:spPr bwMode="auto">
          <a:xfrm>
            <a:off x="4092180" y="3748089"/>
            <a:ext cx="248840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0" name="Rectangle 482"/>
          <p:cNvSpPr>
            <a:spLocks noChangeArrowheads="1"/>
          </p:cNvSpPr>
          <p:nvPr/>
        </p:nvSpPr>
        <p:spPr bwMode="auto">
          <a:xfrm>
            <a:off x="4092178" y="3751660"/>
            <a:ext cx="11221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In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71" name="Rectangle 483"/>
          <p:cNvSpPr>
            <a:spLocks noChangeArrowheads="1"/>
          </p:cNvSpPr>
          <p:nvPr/>
        </p:nvSpPr>
        <p:spPr bwMode="auto">
          <a:xfrm>
            <a:off x="4251723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72" name="Rectangle 484"/>
          <p:cNvSpPr>
            <a:spLocks noChangeArrowheads="1"/>
          </p:cNvSpPr>
          <p:nvPr/>
        </p:nvSpPr>
        <p:spPr bwMode="auto">
          <a:xfrm>
            <a:off x="3931444" y="3704036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3" name="Line 485"/>
          <p:cNvSpPr>
            <a:spLocks noChangeShapeType="1"/>
          </p:cNvSpPr>
          <p:nvPr/>
        </p:nvSpPr>
        <p:spPr bwMode="auto">
          <a:xfrm>
            <a:off x="3943350" y="3933825"/>
            <a:ext cx="910829" cy="1191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4" name="Rectangle 486"/>
          <p:cNvSpPr>
            <a:spLocks noChangeArrowheads="1"/>
          </p:cNvSpPr>
          <p:nvPr/>
        </p:nvSpPr>
        <p:spPr bwMode="auto">
          <a:xfrm>
            <a:off x="3931444" y="4145757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5" name="Rectangle 487"/>
          <p:cNvSpPr>
            <a:spLocks noChangeArrowheads="1"/>
          </p:cNvSpPr>
          <p:nvPr/>
        </p:nvSpPr>
        <p:spPr bwMode="auto">
          <a:xfrm>
            <a:off x="3931445" y="3704036"/>
            <a:ext cx="22622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6" name="Line 488"/>
          <p:cNvSpPr>
            <a:spLocks noChangeShapeType="1"/>
          </p:cNvSpPr>
          <p:nvPr/>
        </p:nvSpPr>
        <p:spPr bwMode="auto">
          <a:xfrm>
            <a:off x="4398169" y="3711178"/>
            <a:ext cx="1191" cy="441722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7" name="Rectangle 489"/>
          <p:cNvSpPr>
            <a:spLocks noChangeArrowheads="1"/>
          </p:cNvSpPr>
          <p:nvPr/>
        </p:nvSpPr>
        <p:spPr bwMode="auto">
          <a:xfrm>
            <a:off x="4844655" y="3704036"/>
            <a:ext cx="21431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8" name="Rectangle 490"/>
          <p:cNvSpPr>
            <a:spLocks noChangeArrowheads="1"/>
          </p:cNvSpPr>
          <p:nvPr/>
        </p:nvSpPr>
        <p:spPr bwMode="auto">
          <a:xfrm>
            <a:off x="6336508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79" name="Rectangle 491"/>
          <p:cNvSpPr>
            <a:spLocks noChangeArrowheads="1"/>
          </p:cNvSpPr>
          <p:nvPr/>
        </p:nvSpPr>
        <p:spPr bwMode="auto">
          <a:xfrm>
            <a:off x="6510337" y="3969545"/>
            <a:ext cx="196454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80" name="Rectangle 492"/>
          <p:cNvSpPr>
            <a:spLocks noChangeArrowheads="1"/>
          </p:cNvSpPr>
          <p:nvPr/>
        </p:nvSpPr>
        <p:spPr bwMode="auto">
          <a:xfrm>
            <a:off x="6512719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1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81" name="Rectangle 493"/>
          <p:cNvSpPr>
            <a:spLocks noChangeArrowheads="1"/>
          </p:cNvSpPr>
          <p:nvPr/>
        </p:nvSpPr>
        <p:spPr bwMode="auto">
          <a:xfrm>
            <a:off x="6618685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82" name="Rectangle 494"/>
          <p:cNvSpPr>
            <a:spLocks noChangeArrowheads="1"/>
          </p:cNvSpPr>
          <p:nvPr/>
        </p:nvSpPr>
        <p:spPr bwMode="auto">
          <a:xfrm>
            <a:off x="5879308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83" name="Rectangle 495"/>
          <p:cNvSpPr>
            <a:spLocks noChangeArrowheads="1"/>
          </p:cNvSpPr>
          <p:nvPr/>
        </p:nvSpPr>
        <p:spPr bwMode="auto">
          <a:xfrm>
            <a:off x="6018610" y="3969545"/>
            <a:ext cx="270272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84" name="Rectangle 496"/>
          <p:cNvSpPr>
            <a:spLocks noChangeArrowheads="1"/>
          </p:cNvSpPr>
          <p:nvPr/>
        </p:nvSpPr>
        <p:spPr bwMode="auto">
          <a:xfrm>
            <a:off x="6018610" y="3973116"/>
            <a:ext cx="14587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1*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85" name="Rectangle 497"/>
          <p:cNvSpPr>
            <a:spLocks noChangeArrowheads="1"/>
          </p:cNvSpPr>
          <p:nvPr/>
        </p:nvSpPr>
        <p:spPr bwMode="auto">
          <a:xfrm>
            <a:off x="6199585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86" name="Rectangle 498"/>
          <p:cNvSpPr>
            <a:spLocks noChangeArrowheads="1"/>
          </p:cNvSpPr>
          <p:nvPr/>
        </p:nvSpPr>
        <p:spPr bwMode="auto">
          <a:xfrm>
            <a:off x="6336508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87" name="Rectangle 499"/>
          <p:cNvSpPr>
            <a:spLocks noChangeArrowheads="1"/>
          </p:cNvSpPr>
          <p:nvPr/>
        </p:nvSpPr>
        <p:spPr bwMode="auto">
          <a:xfrm>
            <a:off x="6411517" y="3748089"/>
            <a:ext cx="4024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88" name="Rectangle 500"/>
          <p:cNvSpPr>
            <a:spLocks noChangeArrowheads="1"/>
          </p:cNvSpPr>
          <p:nvPr/>
        </p:nvSpPr>
        <p:spPr bwMode="auto">
          <a:xfrm>
            <a:off x="6411516" y="3751660"/>
            <a:ext cx="21961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Out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89" name="Rectangle 501"/>
          <p:cNvSpPr>
            <a:spLocks noChangeArrowheads="1"/>
          </p:cNvSpPr>
          <p:nvPr/>
        </p:nvSpPr>
        <p:spPr bwMode="auto">
          <a:xfrm>
            <a:off x="6719888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90" name="Rectangle 502"/>
          <p:cNvSpPr>
            <a:spLocks noChangeArrowheads="1"/>
          </p:cNvSpPr>
          <p:nvPr/>
        </p:nvSpPr>
        <p:spPr bwMode="auto">
          <a:xfrm>
            <a:off x="5879308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1" name="Rectangle 503"/>
          <p:cNvSpPr>
            <a:spLocks noChangeArrowheads="1"/>
          </p:cNvSpPr>
          <p:nvPr/>
        </p:nvSpPr>
        <p:spPr bwMode="auto">
          <a:xfrm>
            <a:off x="6028136" y="3748089"/>
            <a:ext cx="2500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2" name="Rectangle 504"/>
          <p:cNvSpPr>
            <a:spLocks noChangeArrowheads="1"/>
          </p:cNvSpPr>
          <p:nvPr/>
        </p:nvSpPr>
        <p:spPr bwMode="auto">
          <a:xfrm>
            <a:off x="6030516" y="3751660"/>
            <a:ext cx="11221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In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93" name="Rectangle 505"/>
          <p:cNvSpPr>
            <a:spLocks noChangeArrowheads="1"/>
          </p:cNvSpPr>
          <p:nvPr/>
        </p:nvSpPr>
        <p:spPr bwMode="auto">
          <a:xfrm>
            <a:off x="6190060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594" name="Rectangle 506"/>
          <p:cNvSpPr>
            <a:spLocks noChangeArrowheads="1"/>
          </p:cNvSpPr>
          <p:nvPr/>
        </p:nvSpPr>
        <p:spPr bwMode="auto">
          <a:xfrm>
            <a:off x="5869781" y="3704036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5" name="Line 507"/>
          <p:cNvSpPr>
            <a:spLocks noChangeShapeType="1"/>
          </p:cNvSpPr>
          <p:nvPr/>
        </p:nvSpPr>
        <p:spPr bwMode="auto">
          <a:xfrm>
            <a:off x="5879307" y="3933825"/>
            <a:ext cx="913210" cy="1191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6" name="Rectangle 508"/>
          <p:cNvSpPr>
            <a:spLocks noChangeArrowheads="1"/>
          </p:cNvSpPr>
          <p:nvPr/>
        </p:nvSpPr>
        <p:spPr bwMode="auto">
          <a:xfrm>
            <a:off x="5869781" y="4145757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7" name="Rectangle 509"/>
          <p:cNvSpPr>
            <a:spLocks noChangeArrowheads="1"/>
          </p:cNvSpPr>
          <p:nvPr/>
        </p:nvSpPr>
        <p:spPr bwMode="auto">
          <a:xfrm>
            <a:off x="5869783" y="3704036"/>
            <a:ext cx="21431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8" name="Line 510"/>
          <p:cNvSpPr>
            <a:spLocks noChangeShapeType="1"/>
          </p:cNvSpPr>
          <p:nvPr/>
        </p:nvSpPr>
        <p:spPr bwMode="auto">
          <a:xfrm>
            <a:off x="6336506" y="3711178"/>
            <a:ext cx="1191" cy="441722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599" name="Rectangle 511"/>
          <p:cNvSpPr>
            <a:spLocks noChangeArrowheads="1"/>
          </p:cNvSpPr>
          <p:nvPr/>
        </p:nvSpPr>
        <p:spPr bwMode="auto">
          <a:xfrm>
            <a:off x="6780610" y="3704036"/>
            <a:ext cx="23813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00" name="Rectangle 512"/>
          <p:cNvSpPr>
            <a:spLocks noChangeArrowheads="1"/>
          </p:cNvSpPr>
          <p:nvPr/>
        </p:nvSpPr>
        <p:spPr bwMode="auto">
          <a:xfrm>
            <a:off x="6336508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01" name="Rectangle 513"/>
          <p:cNvSpPr>
            <a:spLocks noChangeArrowheads="1"/>
          </p:cNvSpPr>
          <p:nvPr/>
        </p:nvSpPr>
        <p:spPr bwMode="auto">
          <a:xfrm>
            <a:off x="6510337" y="3969545"/>
            <a:ext cx="196454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02" name="Rectangle 514"/>
          <p:cNvSpPr>
            <a:spLocks noChangeArrowheads="1"/>
          </p:cNvSpPr>
          <p:nvPr/>
        </p:nvSpPr>
        <p:spPr bwMode="auto">
          <a:xfrm>
            <a:off x="6512719" y="3973116"/>
            <a:ext cx="73738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1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03" name="Rectangle 515"/>
          <p:cNvSpPr>
            <a:spLocks noChangeArrowheads="1"/>
          </p:cNvSpPr>
          <p:nvPr/>
        </p:nvSpPr>
        <p:spPr bwMode="auto">
          <a:xfrm>
            <a:off x="6618685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04" name="Rectangle 516"/>
          <p:cNvSpPr>
            <a:spLocks noChangeArrowheads="1"/>
          </p:cNvSpPr>
          <p:nvPr/>
        </p:nvSpPr>
        <p:spPr bwMode="auto">
          <a:xfrm>
            <a:off x="5879308" y="3933826"/>
            <a:ext cx="459581" cy="22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05" name="Rectangle 517"/>
          <p:cNvSpPr>
            <a:spLocks noChangeArrowheads="1"/>
          </p:cNvSpPr>
          <p:nvPr/>
        </p:nvSpPr>
        <p:spPr bwMode="auto">
          <a:xfrm>
            <a:off x="6018610" y="3969545"/>
            <a:ext cx="270272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06" name="Rectangle 518"/>
          <p:cNvSpPr>
            <a:spLocks noChangeArrowheads="1"/>
          </p:cNvSpPr>
          <p:nvPr/>
        </p:nvSpPr>
        <p:spPr bwMode="auto">
          <a:xfrm>
            <a:off x="6018610" y="3973116"/>
            <a:ext cx="145874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1*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07" name="Rectangle 519"/>
          <p:cNvSpPr>
            <a:spLocks noChangeArrowheads="1"/>
          </p:cNvSpPr>
          <p:nvPr/>
        </p:nvSpPr>
        <p:spPr bwMode="auto">
          <a:xfrm>
            <a:off x="6199585" y="3973116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08" name="Rectangle 520"/>
          <p:cNvSpPr>
            <a:spLocks noChangeArrowheads="1"/>
          </p:cNvSpPr>
          <p:nvPr/>
        </p:nvSpPr>
        <p:spPr bwMode="auto">
          <a:xfrm>
            <a:off x="6336508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09" name="Rectangle 521"/>
          <p:cNvSpPr>
            <a:spLocks noChangeArrowheads="1"/>
          </p:cNvSpPr>
          <p:nvPr/>
        </p:nvSpPr>
        <p:spPr bwMode="auto">
          <a:xfrm>
            <a:off x="6411517" y="3748089"/>
            <a:ext cx="4024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10" name="Rectangle 522"/>
          <p:cNvSpPr>
            <a:spLocks noChangeArrowheads="1"/>
          </p:cNvSpPr>
          <p:nvPr/>
        </p:nvSpPr>
        <p:spPr bwMode="auto">
          <a:xfrm>
            <a:off x="6411516" y="3751660"/>
            <a:ext cx="219612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Out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11" name="Rectangle 523"/>
          <p:cNvSpPr>
            <a:spLocks noChangeArrowheads="1"/>
          </p:cNvSpPr>
          <p:nvPr/>
        </p:nvSpPr>
        <p:spPr bwMode="auto">
          <a:xfrm>
            <a:off x="6719888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12" name="Rectangle 524"/>
          <p:cNvSpPr>
            <a:spLocks noChangeArrowheads="1"/>
          </p:cNvSpPr>
          <p:nvPr/>
        </p:nvSpPr>
        <p:spPr bwMode="auto">
          <a:xfrm>
            <a:off x="5879308" y="3711178"/>
            <a:ext cx="459581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13" name="Rectangle 525"/>
          <p:cNvSpPr>
            <a:spLocks noChangeArrowheads="1"/>
          </p:cNvSpPr>
          <p:nvPr/>
        </p:nvSpPr>
        <p:spPr bwMode="auto">
          <a:xfrm>
            <a:off x="6028136" y="3748089"/>
            <a:ext cx="250031" cy="19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14" name="Rectangle 526"/>
          <p:cNvSpPr>
            <a:spLocks noChangeArrowheads="1"/>
          </p:cNvSpPr>
          <p:nvPr/>
        </p:nvSpPr>
        <p:spPr bwMode="auto">
          <a:xfrm>
            <a:off x="6030516" y="3751660"/>
            <a:ext cx="11221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ea typeface="Times New Roman" charset="0"/>
                <a:cs typeface="Times New Roman" charset="0"/>
              </a:rPr>
              <a:t>In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15" name="Rectangle 527"/>
          <p:cNvSpPr>
            <a:spLocks noChangeArrowheads="1"/>
          </p:cNvSpPr>
          <p:nvPr/>
        </p:nvSpPr>
        <p:spPr bwMode="auto">
          <a:xfrm>
            <a:off x="6190060" y="3751660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16" name="Rectangle 528"/>
          <p:cNvSpPr>
            <a:spLocks noChangeArrowheads="1"/>
          </p:cNvSpPr>
          <p:nvPr/>
        </p:nvSpPr>
        <p:spPr bwMode="auto">
          <a:xfrm>
            <a:off x="5869781" y="3704036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17" name="Line 529"/>
          <p:cNvSpPr>
            <a:spLocks noChangeShapeType="1"/>
          </p:cNvSpPr>
          <p:nvPr/>
        </p:nvSpPr>
        <p:spPr bwMode="auto">
          <a:xfrm>
            <a:off x="5879307" y="3933825"/>
            <a:ext cx="913210" cy="1191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18" name="Rectangle 530"/>
          <p:cNvSpPr>
            <a:spLocks noChangeArrowheads="1"/>
          </p:cNvSpPr>
          <p:nvPr/>
        </p:nvSpPr>
        <p:spPr bwMode="auto">
          <a:xfrm>
            <a:off x="5869781" y="4145757"/>
            <a:ext cx="934641" cy="16669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19" name="Rectangle 531"/>
          <p:cNvSpPr>
            <a:spLocks noChangeArrowheads="1"/>
          </p:cNvSpPr>
          <p:nvPr/>
        </p:nvSpPr>
        <p:spPr bwMode="auto">
          <a:xfrm>
            <a:off x="5869783" y="3704036"/>
            <a:ext cx="21431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20" name="Line 532"/>
          <p:cNvSpPr>
            <a:spLocks noChangeShapeType="1"/>
          </p:cNvSpPr>
          <p:nvPr/>
        </p:nvSpPr>
        <p:spPr bwMode="auto">
          <a:xfrm>
            <a:off x="6336506" y="3711178"/>
            <a:ext cx="1191" cy="441722"/>
          </a:xfrm>
          <a:prstGeom prst="line">
            <a:avLst/>
          </a:prstGeom>
          <a:noFill/>
          <a:ln w="12700">
            <a:solidFill>
              <a:srgbClr val="1C035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21" name="Rectangle 533"/>
          <p:cNvSpPr>
            <a:spLocks noChangeArrowheads="1"/>
          </p:cNvSpPr>
          <p:nvPr/>
        </p:nvSpPr>
        <p:spPr bwMode="auto">
          <a:xfrm>
            <a:off x="6780610" y="3704036"/>
            <a:ext cx="23813" cy="458390"/>
          </a:xfrm>
          <a:prstGeom prst="rect">
            <a:avLst/>
          </a:prstGeom>
          <a:solidFill>
            <a:srgbClr val="1C0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22" name="Rectangle 534"/>
          <p:cNvSpPr>
            <a:spLocks noChangeArrowheads="1"/>
          </p:cNvSpPr>
          <p:nvPr/>
        </p:nvSpPr>
        <p:spPr bwMode="auto">
          <a:xfrm>
            <a:off x="1206105" y="3711179"/>
            <a:ext cx="859631" cy="46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23" name="Rectangle 535"/>
          <p:cNvSpPr>
            <a:spLocks noChangeArrowheads="1"/>
          </p:cNvSpPr>
          <p:nvPr/>
        </p:nvSpPr>
        <p:spPr bwMode="auto">
          <a:xfrm>
            <a:off x="1273969" y="3742136"/>
            <a:ext cx="686991" cy="16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24" name="Rectangle 536"/>
          <p:cNvSpPr>
            <a:spLocks noChangeArrowheads="1"/>
          </p:cNvSpPr>
          <p:nvPr/>
        </p:nvSpPr>
        <p:spPr bwMode="auto">
          <a:xfrm>
            <a:off x="1273970" y="3745707"/>
            <a:ext cx="35266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Typical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25" name="Rectangle 537"/>
          <p:cNvSpPr>
            <a:spLocks noChangeArrowheads="1"/>
          </p:cNvSpPr>
          <p:nvPr/>
        </p:nvSpPr>
        <p:spPr bwMode="auto">
          <a:xfrm>
            <a:off x="1806179" y="3715941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26" name="Rectangle 538"/>
          <p:cNvSpPr>
            <a:spLocks noChangeArrowheads="1"/>
          </p:cNvSpPr>
          <p:nvPr/>
        </p:nvSpPr>
        <p:spPr bwMode="auto">
          <a:xfrm>
            <a:off x="1273970" y="3879057"/>
            <a:ext cx="570310" cy="16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27" name="Rectangle 539"/>
          <p:cNvSpPr>
            <a:spLocks noChangeArrowheads="1"/>
          </p:cNvSpPr>
          <p:nvPr/>
        </p:nvSpPr>
        <p:spPr bwMode="auto">
          <a:xfrm>
            <a:off x="1273969" y="3882629"/>
            <a:ext cx="29815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no. of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28" name="Rectangle 540"/>
          <p:cNvSpPr>
            <a:spLocks noChangeArrowheads="1"/>
          </p:cNvSpPr>
          <p:nvPr/>
        </p:nvSpPr>
        <p:spPr bwMode="auto">
          <a:xfrm>
            <a:off x="1704976" y="3852863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29" name="Rectangle 541"/>
          <p:cNvSpPr>
            <a:spLocks noChangeArrowheads="1"/>
          </p:cNvSpPr>
          <p:nvPr/>
        </p:nvSpPr>
        <p:spPr bwMode="auto">
          <a:xfrm>
            <a:off x="1273970" y="4015980"/>
            <a:ext cx="669131" cy="16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30" name="Rectangle 542"/>
          <p:cNvSpPr>
            <a:spLocks noChangeArrowheads="1"/>
          </p:cNvSpPr>
          <p:nvPr/>
        </p:nvSpPr>
        <p:spPr bwMode="auto">
          <a:xfrm>
            <a:off x="1273970" y="4019551"/>
            <a:ext cx="35426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900">
                <a:solidFill>
                  <a:srgbClr val="1C0359"/>
                </a:solidFill>
                <a:ea typeface="Times New Roman" charset="0"/>
                <a:cs typeface="Times New Roman" charset="0"/>
              </a:rPr>
              <a:t>options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31" name="Rectangle 543"/>
          <p:cNvSpPr>
            <a:spLocks noChangeArrowheads="1"/>
          </p:cNvSpPr>
          <p:nvPr/>
        </p:nvSpPr>
        <p:spPr bwMode="auto">
          <a:xfrm>
            <a:off x="1793082" y="3989785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32" name="Rectangle 544"/>
          <p:cNvSpPr>
            <a:spLocks noChangeArrowheads="1"/>
          </p:cNvSpPr>
          <p:nvPr/>
        </p:nvSpPr>
        <p:spPr bwMode="auto">
          <a:xfrm>
            <a:off x="6849667" y="3754042"/>
            <a:ext cx="1029890" cy="35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33" name="Rectangle 545"/>
          <p:cNvSpPr>
            <a:spLocks noChangeArrowheads="1"/>
          </p:cNvSpPr>
          <p:nvPr/>
        </p:nvSpPr>
        <p:spPr bwMode="auto">
          <a:xfrm>
            <a:off x="6918722" y="3784999"/>
            <a:ext cx="932259" cy="9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34" name="Rectangle 546"/>
          <p:cNvSpPr>
            <a:spLocks noChangeArrowheads="1"/>
          </p:cNvSpPr>
          <p:nvPr/>
        </p:nvSpPr>
        <p:spPr bwMode="auto">
          <a:xfrm>
            <a:off x="6918724" y="3786188"/>
            <a:ext cx="490519" cy="6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450">
                <a:solidFill>
                  <a:srgbClr val="1C0359"/>
                </a:solidFill>
                <a:ea typeface="Times New Roman" charset="0"/>
                <a:cs typeface="Times New Roman" charset="0"/>
              </a:rPr>
              <a:t>* Exceptionally more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35" name="Rectangle 547"/>
          <p:cNvSpPr>
            <a:spLocks noChangeArrowheads="1"/>
          </p:cNvSpPr>
          <p:nvPr/>
        </p:nvSpPr>
        <p:spPr bwMode="auto">
          <a:xfrm>
            <a:off x="7645003" y="3709988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36" name="Rectangle 548"/>
          <p:cNvSpPr>
            <a:spLocks noChangeArrowheads="1"/>
          </p:cNvSpPr>
          <p:nvPr/>
        </p:nvSpPr>
        <p:spPr bwMode="auto">
          <a:xfrm>
            <a:off x="6918723" y="3862389"/>
            <a:ext cx="748903" cy="9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37" name="Rectangle 549"/>
          <p:cNvSpPr>
            <a:spLocks noChangeArrowheads="1"/>
          </p:cNvSpPr>
          <p:nvPr/>
        </p:nvSpPr>
        <p:spPr bwMode="auto">
          <a:xfrm>
            <a:off x="6918723" y="3862388"/>
            <a:ext cx="389530" cy="6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450">
                <a:solidFill>
                  <a:srgbClr val="1C0359"/>
                </a:solidFill>
                <a:ea typeface="Times New Roman" charset="0"/>
                <a:cs typeface="Times New Roman" charset="0"/>
              </a:rPr>
              <a:t>than one option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38" name="Rectangle 550"/>
          <p:cNvSpPr>
            <a:spLocks noChangeArrowheads="1"/>
          </p:cNvSpPr>
          <p:nvPr/>
        </p:nvSpPr>
        <p:spPr bwMode="auto">
          <a:xfrm>
            <a:off x="7490222" y="3786188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39" name="Rectangle 551"/>
          <p:cNvSpPr>
            <a:spLocks noChangeArrowheads="1"/>
          </p:cNvSpPr>
          <p:nvPr/>
        </p:nvSpPr>
        <p:spPr bwMode="auto">
          <a:xfrm>
            <a:off x="6918722" y="3937399"/>
            <a:ext cx="1038225" cy="9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40" name="Rectangle 552"/>
          <p:cNvSpPr>
            <a:spLocks noChangeArrowheads="1"/>
          </p:cNvSpPr>
          <p:nvPr/>
        </p:nvSpPr>
        <p:spPr bwMode="auto">
          <a:xfrm>
            <a:off x="6918723" y="3937398"/>
            <a:ext cx="551433" cy="6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450">
                <a:solidFill>
                  <a:srgbClr val="1C0359"/>
                </a:solidFill>
                <a:ea typeface="Times New Roman" charset="0"/>
                <a:cs typeface="Times New Roman" charset="0"/>
              </a:rPr>
              <a:t>may be carried forward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41" name="Rectangle 553"/>
          <p:cNvSpPr>
            <a:spLocks noChangeArrowheads="1"/>
          </p:cNvSpPr>
          <p:nvPr/>
        </p:nvSpPr>
        <p:spPr bwMode="auto">
          <a:xfrm>
            <a:off x="7730728" y="3862388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42" name="Rectangle 554"/>
          <p:cNvSpPr>
            <a:spLocks noChangeArrowheads="1"/>
          </p:cNvSpPr>
          <p:nvPr/>
        </p:nvSpPr>
        <p:spPr bwMode="auto">
          <a:xfrm>
            <a:off x="6918724" y="4013597"/>
            <a:ext cx="363140" cy="98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45643" name="Rectangle 555"/>
          <p:cNvSpPr>
            <a:spLocks noChangeArrowheads="1"/>
          </p:cNvSpPr>
          <p:nvPr/>
        </p:nvSpPr>
        <p:spPr bwMode="auto">
          <a:xfrm>
            <a:off x="6918722" y="4014788"/>
            <a:ext cx="160300" cy="6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450">
                <a:solidFill>
                  <a:srgbClr val="1C0359"/>
                </a:solidFill>
                <a:ea typeface="Times New Roman" charset="0"/>
                <a:cs typeface="Times New Roman" charset="0"/>
              </a:rPr>
              <a:t>at OBC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  <p:sp>
        <p:nvSpPr>
          <p:cNvPr id="345644" name="Rectangle 556"/>
          <p:cNvSpPr>
            <a:spLocks noChangeArrowheads="1"/>
          </p:cNvSpPr>
          <p:nvPr/>
        </p:nvSpPr>
        <p:spPr bwMode="auto">
          <a:xfrm>
            <a:off x="7181850" y="3938588"/>
            <a:ext cx="3687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GB" altLang="x-none" sz="1125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altLang="x-none">
              <a:latin typeface="Times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06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C1F350-0AE0-2F4C-B190-B12D607A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CFO, the finance function, and investment appraisal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277680-1FC1-7741-8338-60902C8BE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do you need a business case?</a:t>
            </a:r>
          </a:p>
          <a:p>
            <a:endParaRPr lang="en-GB" dirty="0"/>
          </a:p>
          <a:p>
            <a:r>
              <a:rPr lang="en-GB" dirty="0"/>
              <a:t>What should a business case contain?</a:t>
            </a:r>
          </a:p>
          <a:p>
            <a:endParaRPr lang="en-GB" dirty="0"/>
          </a:p>
          <a:p>
            <a:r>
              <a:rPr lang="en-GB" dirty="0"/>
              <a:t>How should the CFO and his team be involved in appraisal?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FAD50-E408-A04D-BC9B-F603499177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ED686-F981-2842-8C15-9980481D1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5446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ransform your business in 100 days v2" id="{AA674BCA-A9AB-0047-B5C1-75C79B5DA662}" vid="{E9CA0895-C242-634C-8E75-2C188DC282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transform your business in 100 days v2</Template>
  <TotalTime>74163</TotalTime>
  <Words>680</Words>
  <Application>Microsoft Macintosh PowerPoint</Application>
  <PresentationFormat>On-screen Show (16:9)</PresentationFormat>
  <Paragraphs>308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Gill Sans</vt:lpstr>
      <vt:lpstr>Times</vt:lpstr>
      <vt:lpstr>Times New Roman</vt:lpstr>
      <vt:lpstr>Wingdings</vt:lpstr>
      <vt:lpstr>Office Theme</vt:lpstr>
      <vt:lpstr>think-cell Slide</vt:lpstr>
      <vt:lpstr>Future of finance functions</vt:lpstr>
      <vt:lpstr>The CFO, the finance function, and investment appraisal</vt:lpstr>
      <vt:lpstr>What happens when you invest without a business case?</vt:lpstr>
      <vt:lpstr>Controlling the project lifecycle </vt:lpstr>
      <vt:lpstr>The CFO, the finance function, and investment appraisal</vt:lpstr>
      <vt:lpstr>A basic structure for a business case</vt:lpstr>
      <vt:lpstr>You should demonstrate you’ve thought through all the options.</vt:lpstr>
      <vt:lpstr>The business case process in the public sector </vt:lpstr>
      <vt:lpstr>The CFO, the finance function, and investment appraisal</vt:lpstr>
      <vt:lpstr>PowerPoint Presentation</vt:lpstr>
      <vt:lpstr>The CFO needs to be involved 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 Your Business in 100 Days</dc:title>
  <dc:creator>Kevin Appleby</dc:creator>
  <cp:lastModifiedBy>Kevin Appleby</cp:lastModifiedBy>
  <cp:revision>71</cp:revision>
  <dcterms:created xsi:type="dcterms:W3CDTF">2016-12-05T22:49:24Z</dcterms:created>
  <dcterms:modified xsi:type="dcterms:W3CDTF">2021-01-25T23:14:08Z</dcterms:modified>
</cp:coreProperties>
</file>